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4"/>
  </p:sldMasterIdLst>
  <p:notesMasterIdLst>
    <p:notesMasterId r:id="rId37"/>
  </p:notesMasterIdLst>
  <p:handoutMasterIdLst>
    <p:handoutMasterId r:id="rId38"/>
  </p:handoutMasterIdLst>
  <p:sldIdLst>
    <p:sldId id="621" r:id="rId5"/>
    <p:sldId id="388" r:id="rId6"/>
    <p:sldId id="460" r:id="rId7"/>
    <p:sldId id="670" r:id="rId8"/>
    <p:sldId id="671" r:id="rId9"/>
    <p:sldId id="688" r:id="rId10"/>
    <p:sldId id="672" r:id="rId11"/>
    <p:sldId id="673" r:id="rId12"/>
    <p:sldId id="674" r:id="rId13"/>
    <p:sldId id="675" r:id="rId14"/>
    <p:sldId id="676" r:id="rId15"/>
    <p:sldId id="708" r:id="rId16"/>
    <p:sldId id="709" r:id="rId17"/>
    <p:sldId id="710" r:id="rId18"/>
    <p:sldId id="711" r:id="rId19"/>
    <p:sldId id="720" r:id="rId20"/>
    <p:sldId id="712" r:id="rId21"/>
    <p:sldId id="714" r:id="rId22"/>
    <p:sldId id="715" r:id="rId23"/>
    <p:sldId id="716" r:id="rId24"/>
    <p:sldId id="717" r:id="rId25"/>
    <p:sldId id="718" r:id="rId26"/>
    <p:sldId id="721" r:id="rId27"/>
    <p:sldId id="719" r:id="rId28"/>
    <p:sldId id="722" r:id="rId29"/>
    <p:sldId id="713" r:id="rId30"/>
    <p:sldId id="723" r:id="rId31"/>
    <p:sldId id="724" r:id="rId32"/>
    <p:sldId id="725" r:id="rId33"/>
    <p:sldId id="707" r:id="rId34"/>
    <p:sldId id="726" r:id="rId35"/>
    <p:sldId id="4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B03"/>
    <a:srgbClr val="319AF0"/>
    <a:srgbClr val="FAF5FF"/>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0B4CB-46AC-42DD-BF0D-09095FCCEE11}" v="167" dt="2023-12-26T18:05:50.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2374" autoAdjust="0"/>
  </p:normalViewPr>
  <p:slideViewPr>
    <p:cSldViewPr snapToGrid="0">
      <p:cViewPr varScale="1">
        <p:scale>
          <a:sx n="55" d="100"/>
          <a:sy n="55" d="100"/>
        </p:scale>
        <p:origin x="348" y="36"/>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307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28/12/2023</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Al final de esta sesión, sabrás cómo:</a:t>
            </a:r>
          </a:p>
          <a:p>
            <a:pPr marL="171450" indent="-171450">
              <a:buFont typeface="Arial" panose="020B0604020202020204" pitchFamily="34" charset="0"/>
              <a:buChar char="•"/>
            </a:pPr>
            <a:r>
              <a:rPr lang="es-ES" dirty="0"/>
              <a:t>
Describir Pivot-RP y sus beneficios para la financiación y la colaboración en investigación
Crea, reclama o revisa tu perfil profesional
Descubrir colaboradores de investigación a través de perfiles Pivot-RP</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a:t>
            </a:fld>
            <a:endParaRPr lang="en-GB" dirty="0"/>
          </a:p>
        </p:txBody>
      </p:sp>
    </p:spTree>
    <p:extLst>
      <p:ext uri="{BB962C8B-B14F-4D97-AF65-F5344CB8AC3E}">
        <p14:creationId xmlns:p14="http://schemas.microsoft.com/office/powerpoint/2010/main" val="311046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Una vez que haya hecho clic en el enlace Crear su perfil, se le dirigirá al Asistente de creación de perfiles para crear su perfil.</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Su perfil se configurará automáticamente con el nombre de su cuenta, pero se le dará la oportunidad de identificar cualquier otro nombre con el que haya publicado.</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13</a:t>
            </a:fld>
            <a:endParaRPr lang="en-GB"/>
          </a:p>
        </p:txBody>
      </p:sp>
    </p:spTree>
    <p:extLst>
      <p:ext uri="{BB962C8B-B14F-4D97-AF65-F5344CB8AC3E}">
        <p14:creationId xmlns:p14="http://schemas.microsoft.com/office/powerpoint/2010/main" val="163887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Del mismo modo, se le dará la oportunidad de agregar otros correos electrónicos, ya sean pasados o actuales, si es necesario.</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14</a:t>
            </a:fld>
            <a:endParaRPr lang="en-GB"/>
          </a:p>
        </p:txBody>
      </p:sp>
    </p:spTree>
    <p:extLst>
      <p:ext uri="{BB962C8B-B14F-4D97-AF65-F5344CB8AC3E}">
        <p14:creationId xmlns:p14="http://schemas.microsoft.com/office/powerpoint/2010/main" val="1398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Completará su perfil básico agregando su departamento, su función y su período de tiempo de afiliación con la institución. Esto completará los conceptos básicos requeridos para un perfil</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Ahora que tiene su perfil básico, puede abrir su perfil y proporcionar información detallada para que sea completo y robusto, y encontrar así oportunidades de financiación y posibles colaboradores.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15</a:t>
            </a:fld>
            <a:endParaRPr lang="en-GB"/>
          </a:p>
        </p:txBody>
      </p:sp>
    </p:spTree>
    <p:extLst>
      <p:ext uri="{BB962C8B-B14F-4D97-AF65-F5344CB8AC3E}">
        <p14:creationId xmlns:p14="http://schemas.microsoft.com/office/powerpoint/2010/main" val="413567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16</a:t>
            </a:fld>
            <a:endParaRPr lang="en-GB" dirty="0"/>
          </a:p>
        </p:txBody>
      </p:sp>
    </p:spTree>
    <p:extLst>
      <p:ext uri="{BB962C8B-B14F-4D97-AF65-F5344CB8AC3E}">
        <p14:creationId xmlns:p14="http://schemas.microsoft.com/office/powerpoint/2010/main" val="167552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Para ver su perfil, vaya al menú principal en Pivot-RP y abra el menú con su nombre, luego seleccione su perfil. También puede encontrar enlaces a su perfil desde la página del panel de inicio, así como en la barra lateral de las pestañas de búsqueda Financiación y Perfiles.</a:t>
            </a:r>
          </a:p>
          <a:p>
            <a:pPr marL="0" marR="0">
              <a:lnSpc>
                <a:spcPct val="107000"/>
              </a:lnSpc>
              <a:spcBef>
                <a:spcPts val="0"/>
              </a:spcBef>
              <a:spcAft>
                <a:spcPts val="800"/>
              </a:spcAft>
            </a:pPr>
            <a:endParaRPr lang="es-E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Su perfil básico tendrá una pestaña de descripción general. Las pestañas adicionales para su perfil incluyen Publicaciones, Subvenciones y Patentes, y aparecerán una vez que agregue esos detalles.</a:t>
            </a:r>
            <a:endParaRPr lang="en-U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Tenga en cuenta la opción de agregar un proxy</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Esta función le permite designar a otra persona que puede ser asignada para mantener y actualizar su perfil</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En la barra lateral derecha, debajo de sus datos de contacto, verá el encabezado</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“Funding Matches.”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Debajo hay una lista de oportunidades de financiamiento</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Estas oportunidades de financiación le han sido recomendadas en función de la información de su perfil y de la información de la oportunidad de financiación</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Siempre que tenga un perfil activo, recibirá oportunidades de financiación equivalentes que se le proporcionarán automáticamente</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También puede ver oportunidades de financiamiento que coincidan con la descripción de su departamento institucional. Para editar su perfil, seleccione el botón Editar perfil.</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También</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verá</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el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encabezado“Impact</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Metrics”.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Si ha vinculado su perfil a su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(como se describirá en la siguiente diapositiva), verá varias métricas clave de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s-E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Al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seleccionar</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i="0" dirty="0">
                <a:effectLst/>
                <a:latin typeface="Avenir Next LT Pro" panose="020B0504020202020204" pitchFamily="34" charset="0"/>
                <a:ea typeface="Calibri" panose="020F0502020204030204" pitchFamily="34" charset="0"/>
                <a:cs typeface="Times New Roman" panose="02020603050405020304" pitchFamily="18" charset="0"/>
              </a:rPr>
              <a:t>View additional metrics” </a:t>
            </a:r>
            <a:r>
              <a:rPr lang="es-ES" sz="1800" b="0" i="0" dirty="0">
                <a:effectLst/>
                <a:latin typeface="Avenir Next LT Pro" panose="020B0504020202020204" pitchFamily="34" charset="0"/>
                <a:ea typeface="Calibri" panose="020F0502020204030204" pitchFamily="34" charset="0"/>
                <a:cs typeface="Times New Roman" panose="02020603050405020304" pitchFamily="18" charset="0"/>
              </a:rPr>
              <a:t>será dirigido a</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la página de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ya sea directamente a su perfil o a la página de inicio de sesión, dependiendo de cómo su institución haya configurado la autenticación</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Si no ha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vinculado</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su</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perfil de Pivot-RP a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su</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verá</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un enlace </a:t>
            </a:r>
            <a:r>
              <a:rPr lang="en-US" sz="1800" b="0" dirty="0" err="1">
                <a:effectLst/>
                <a:latin typeface="Avenir Next LT Pro" panose="020B0504020202020204" pitchFamily="34" charset="0"/>
                <a:ea typeface="Calibri" panose="020F0502020204030204" pitchFamily="34" charset="0"/>
                <a:cs typeface="Times New Roman" panose="02020603050405020304" pitchFamily="18" charset="0"/>
              </a:rPr>
              <a:t>etiquetado</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“View Impact and Citation metrics in Web of Science.”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Esto le llevará a la página de inicio de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donde podrá iniciar sesión o crear una cuenta</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Tenga en cuenta que si su institución no está suscrita a Web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of</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Science</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aún puede iniciar sesión en una cuenta gratuita con acceso limitado a las funciones de Web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of</a:t>
            </a:r>
            <a:r>
              <a:rPr lang="es-ES" sz="1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0" dirty="0" err="1">
                <a:effectLst/>
                <a:latin typeface="Avenir Next LT Pro" panose="020B0504020202020204" pitchFamily="34" charset="0"/>
                <a:ea typeface="Calibri" panose="020F0502020204030204" pitchFamily="34" charset="0"/>
                <a:cs typeface="Times New Roman" panose="02020603050405020304" pitchFamily="18" charset="0"/>
              </a:rPr>
              <a:t>Science</a:t>
            </a:r>
            <a:r>
              <a:rPr lang="en-US" sz="1800" b="0" dirty="0">
                <a:effectLst/>
                <a:latin typeface="Avenir Next LT Pro" panose="020B0504020202020204" pitchFamily="34" charset="0"/>
                <a:ea typeface="Calibri" panose="020F0502020204030204" pitchFamily="34" charset="0"/>
                <a:cs typeface="Times New Roman" panose="02020603050405020304" pitchFamily="18" charset="0"/>
              </a:rPr>
              <a:t>.</a:t>
            </a:r>
          </a:p>
          <a:p>
            <a:endParaRPr lang="en-US" b="0" dirty="0"/>
          </a:p>
        </p:txBody>
      </p:sp>
      <p:sp>
        <p:nvSpPr>
          <p:cNvPr id="4" name="Slide Number Placeholder 3"/>
          <p:cNvSpPr>
            <a:spLocks noGrp="1"/>
          </p:cNvSpPr>
          <p:nvPr>
            <p:ph type="sldNum" sz="quarter" idx="5"/>
          </p:nvPr>
        </p:nvSpPr>
        <p:spPr/>
        <p:txBody>
          <a:bodyPr/>
          <a:lstStyle/>
          <a:p>
            <a:fld id="{4862A9C7-AF8E-4C09-BB00-1E1EA1EE3490}" type="slidenum">
              <a:rPr lang="en-GB" smtClean="0"/>
              <a:t>17</a:t>
            </a:fld>
            <a:endParaRPr lang="en-GB"/>
          </a:p>
        </p:txBody>
      </p:sp>
    </p:spTree>
    <p:extLst>
      <p:ext uri="{BB962C8B-B14F-4D97-AF65-F5344CB8AC3E}">
        <p14:creationId xmlns:p14="http://schemas.microsoft.com/office/powerpoint/2010/main" val="109289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página de edición de perfil se abrirá en una pestaña separada del navegador.</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Al hacer clic en los botones de agregar, se puede editar cada categoría. Cuando esté disponible, el icono del signo de interrogación proporcionará más información sobre una categoría.</a:t>
            </a:r>
          </a:p>
          <a:p>
            <a:pPr marL="0" marR="0">
              <a:lnSpc>
                <a:spcPct val="107000"/>
              </a:lnSpc>
              <a:spcBef>
                <a:spcPts val="0"/>
              </a:spcBef>
              <a:spcAft>
                <a:spcPts val="800"/>
              </a:spcAft>
            </a:pPr>
            <a:endParaRPr lang="es-E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Para la categoría Links, se pueden agregar uno o más enlaces o cargar archivos. Estos pueden incluir una página web personal, un currículo, o una página de publicación.</a:t>
            </a:r>
          </a:p>
          <a:p>
            <a:pPr marL="0" marR="0">
              <a:lnSpc>
                <a:spcPct val="107000"/>
              </a:lnSpc>
              <a:spcBef>
                <a:spcPts val="0"/>
              </a:spcBef>
              <a:spcAft>
                <a:spcPts val="800"/>
              </a:spcAft>
            </a:pPr>
            <a:endParaRPr lang="es-E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Si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tiene</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unORCID</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(open researcher and contributor ID)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También</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puede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añadirlo</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Una vez agregado, puede asociar los dos para que su perfil Pivot-RP se sincronice con su perfil ORCID.</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Además, puede agregar un ISNI</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(international standard name identifier)</a:t>
            </a: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También puede agregar su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(Web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of</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Science</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que es un identificador único que conecta a un autor con su trabajo en el ecosistema de Web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of</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Science</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1" dirty="0">
                <a:effectLst/>
                <a:latin typeface="Avenir Next LT Pro" panose="020B0504020202020204" pitchFamily="34" charset="0"/>
                <a:ea typeface="Calibri" panose="020F0502020204030204" pitchFamily="34" charset="0"/>
                <a:cs typeface="Times New Roman" panose="02020603050405020304" pitchFamily="18" charset="0"/>
              </a:rPr>
              <a:t>Como se señaló en la diapositiva anterior, agregar su </a:t>
            </a:r>
            <a:r>
              <a:rPr lang="es-ES" sz="1800" b="1"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s-ES" sz="1800" b="1" dirty="0">
                <a:effectLst/>
                <a:latin typeface="Avenir Next LT Pro" panose="020B0504020202020204" pitchFamily="34" charset="0"/>
                <a:ea typeface="Calibri" panose="020F0502020204030204" pitchFamily="34" charset="0"/>
                <a:cs typeface="Times New Roman" panose="02020603050405020304" pitchFamily="18" charset="0"/>
              </a:rPr>
              <a:t> le permitirá ver las métricas clave de impacto y citas de su perfil en Web </a:t>
            </a:r>
            <a:r>
              <a:rPr lang="es-ES" sz="1800" b="1" dirty="0" err="1">
                <a:effectLst/>
                <a:latin typeface="Avenir Next LT Pro" panose="020B0504020202020204" pitchFamily="34" charset="0"/>
                <a:ea typeface="Calibri" panose="020F0502020204030204" pitchFamily="34" charset="0"/>
                <a:cs typeface="Times New Roman" panose="02020603050405020304" pitchFamily="18" charset="0"/>
              </a:rPr>
              <a:t>of</a:t>
            </a:r>
            <a:r>
              <a:rPr lang="es-ES" sz="18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b="1" dirty="0" err="1">
                <a:effectLst/>
                <a:latin typeface="Avenir Next LT Pro" panose="020B0504020202020204" pitchFamily="34" charset="0"/>
                <a:ea typeface="Calibri" panose="020F0502020204030204" pitchFamily="34" charset="0"/>
                <a:cs typeface="Times New Roman" panose="02020603050405020304" pitchFamily="18" charset="0"/>
              </a:rPr>
              <a:t>Science</a:t>
            </a:r>
            <a:r>
              <a:rPr lang="es-ES" sz="1800" b="1" dirty="0">
                <a:effectLst/>
                <a:latin typeface="Avenir Next LT Pro" panose="020B0504020202020204" pitchFamily="34" charset="0"/>
                <a:ea typeface="Calibri" panose="020F0502020204030204" pitchFamily="34" charset="0"/>
                <a:cs typeface="Times New Roman" panose="02020603050405020304" pitchFamily="18" charset="0"/>
              </a:rPr>
              <a:t> en su perfil de Pivot-RP.</a:t>
            </a:r>
          </a:p>
          <a:p>
            <a:pPr marL="0" marR="0">
              <a:lnSpc>
                <a:spcPct val="107000"/>
              </a:lnSpc>
              <a:spcBef>
                <a:spcPts val="0"/>
              </a:spcBef>
              <a:spcAft>
                <a:spcPts val="800"/>
              </a:spcAft>
            </a:pPr>
            <a:endParaRPr lang="es-ES" sz="1800" b="1"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Se pueden agregar experiencia, afiliaciones, educación, idiomas, asociaciones y honores para fortalecer su perfil.</a:t>
            </a:r>
          </a:p>
          <a:p>
            <a:pPr marL="0" marR="0">
              <a:lnSpc>
                <a:spcPct val="107000"/>
              </a:lnSpc>
              <a:spcBef>
                <a:spcPts val="0"/>
              </a:spcBef>
              <a:spcAft>
                <a:spcPts val="800"/>
              </a:spcAft>
            </a:pPr>
            <a:endParaRPr lang="es-E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opción de palabras clave es particularmente importante. Le permite proporcionar sus propios descriptores de palabras de su experiencia, pero también proporciona descriptores que se extraen de Pivot-RP a partir de términos comunes asociados con oportunidades de financiación. El motor de búsqueda Pivot-RP utilizará los términos de palabras clave para encontrar mejores coincidencias de financiación con su experiencia.</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18</a:t>
            </a:fld>
            <a:endParaRPr lang="en-GB"/>
          </a:p>
        </p:txBody>
      </p:sp>
    </p:spTree>
    <p:extLst>
      <p:ext uri="{BB962C8B-B14F-4D97-AF65-F5344CB8AC3E}">
        <p14:creationId xmlns:p14="http://schemas.microsoft.com/office/powerpoint/2010/main" val="3695646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En la página de publicaciones, tiene la opción de editar o agregar nuevas publicaciones de las que haya sido autor.</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Al agregar publicaciones, puede completar el formulario proporcionado o puede cargar publicaciones por lotes desde un CV o archivo. Se aceptarán los formatos RIS y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BibTeX</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Pivot-RP ofrece un atajo para completar el formulario mediante la realización de una búsqueda automática de títulos en el vasto índice bibliográfico de los servicios de descubrimiento de bibliotecas ProQuest y Ex Libris.</a:t>
            </a: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Comience escribiendo un título y se presentarán las opciones. Si se encuentra una coincidencia, seleccione el título de su publicación y la mayoría de los campos de metadatos del formulario se completarán automáticamente. A continuación, puede completar el resto del formulario.</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19</a:t>
            </a:fld>
            <a:endParaRPr lang="en-GB"/>
          </a:p>
        </p:txBody>
      </p:sp>
    </p:spTree>
    <p:extLst>
      <p:ext uri="{BB962C8B-B14F-4D97-AF65-F5344CB8AC3E}">
        <p14:creationId xmlns:p14="http://schemas.microsoft.com/office/powerpoint/2010/main" val="14389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En Editar, puede optar por hacer que una publicación sea visible u oculta, eliminarla como duplicado o eliminarla por completo.</a:t>
            </a: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Después de realizar cualquiera de estas acciones, podrá seguir accediendo y cambiando el estado de una publicación a través de las pestañas de la parte superior de la pantalla</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La pestaña Sugerencias le proporcionará sugerencias a usted o a los administradores proxy de las publicaciones ubicadas por el sistema que están pendientes de su aprobación para ser agregadas a su perfil.</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20</a:t>
            </a:fld>
            <a:endParaRPr lang="en-GB"/>
          </a:p>
        </p:txBody>
      </p:sp>
    </p:spTree>
    <p:extLst>
      <p:ext uri="{BB962C8B-B14F-4D97-AF65-F5344CB8AC3E}">
        <p14:creationId xmlns:p14="http://schemas.microsoft.com/office/powerpoint/2010/main" val="506001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adición y edición de subvenciones funciona de manera similar a las publicaciones, con sugerencias diseñadas específicamente para subvenciones. Las subvenciones también se pueden agregar manualmente.</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Pivot-RP ofrece un acceso directo para agregar metadatos para subvenciones otorgadas automáticamente. Hay un índice de búsqueda que le permite ingresar el nombre del patrocinador o financiador y, a continuación, un ID de premio. El sistema buscará la subvención y completará el formulario automáticamente con los metadatos a los que Pivot-RP tenga acceso.</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Los campos obligatorios para las subvenciones son Patrocinador, Título y Fecha de inicio.</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21</a:t>
            </a:fld>
            <a:endParaRPr lang="en-GB"/>
          </a:p>
        </p:txBody>
      </p:sp>
    </p:spTree>
    <p:extLst>
      <p:ext uri="{BB962C8B-B14F-4D97-AF65-F5344CB8AC3E}">
        <p14:creationId xmlns:p14="http://schemas.microsoft.com/office/powerpoint/2010/main" val="218135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Una vez más, la edición y adición de patentes presenta una forma similar a la adición de subvenciones o publicaciones. Seleccione un país emisor de la lista desplegable e ingrese un número de patente, y el sistema buscará su patente y completará los metadatos conocidos.</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También puede agregar patentes manualmente. Los campos obligatorios para las patentes son el título y la fecha de emisión.</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22</a:t>
            </a:fld>
            <a:endParaRPr lang="en-GB"/>
          </a:p>
        </p:txBody>
      </p:sp>
    </p:spTree>
    <p:extLst>
      <p:ext uri="{BB962C8B-B14F-4D97-AF65-F5344CB8AC3E}">
        <p14:creationId xmlns:p14="http://schemas.microsoft.com/office/powerpoint/2010/main" val="86886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latin typeface="+mj-lt"/>
              <a:ea typeface="+mn-ea"/>
              <a:cs typeface="+mn-cs"/>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3</a:t>
            </a:fld>
            <a:endParaRPr lang="en-GB"/>
          </a:p>
        </p:txBody>
      </p:sp>
    </p:spTree>
    <p:extLst>
      <p:ext uri="{BB962C8B-B14F-4D97-AF65-F5344CB8AC3E}">
        <p14:creationId xmlns:p14="http://schemas.microsoft.com/office/powerpoint/2010/main" val="187028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23</a:t>
            </a:fld>
            <a:endParaRPr lang="en-GB" dirty="0"/>
          </a:p>
        </p:txBody>
      </p:sp>
    </p:spTree>
    <p:extLst>
      <p:ext uri="{BB962C8B-B14F-4D97-AF65-F5344CB8AC3E}">
        <p14:creationId xmlns:p14="http://schemas.microsoft.com/office/powerpoint/2010/main" val="326826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Para buscar perfiles, comience seleccionando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Profiles</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en la barra de navegación principal.</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De forma predeterminada,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Profile</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Discovery se seleccionará en la barra lateral izquierda, lo que le permitirá ver perfiles de entre los distintos departamentos de su universidad.</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24</a:t>
            </a:fld>
            <a:endParaRPr lang="en-GB"/>
          </a:p>
        </p:txBody>
      </p:sp>
    </p:spTree>
    <p:extLst>
      <p:ext uri="{BB962C8B-B14F-4D97-AF65-F5344CB8AC3E}">
        <p14:creationId xmlns:p14="http://schemas.microsoft.com/office/powerpoint/2010/main" val="858583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Una vez que seleccione un perfil, se le llevará al perfil profesional de esa persona. Se proporciona información de contacto.</a:t>
            </a:r>
            <a:endParaRPr lang="en-U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Oportunidades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financiación</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coincidentes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impulsadas por el perfil del individuo están vinculadas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así como oportunidades de financiamiento que se ajustan al departamento.</a:t>
            </a:r>
            <a:endParaRPr lang="en-US" sz="12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25</a:t>
            </a:fld>
            <a:endParaRPr lang="en-GB"/>
          </a:p>
        </p:txBody>
      </p:sp>
    </p:spTree>
    <p:extLst>
      <p:ext uri="{BB962C8B-B14F-4D97-AF65-F5344CB8AC3E}">
        <p14:creationId xmlns:p14="http://schemas.microsoft.com/office/powerpoint/2010/main" val="414205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Si desea crear un grupo de colaboración, puede seleccionar entre los perfiles de la lista de navegación o búsqueda.</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Los grupos pueden recibir alertas de financiación y otras comunicaciones de interés mutuo</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En la pantalla resultante, puede dar al Grupo un nombre y una descripción y notificar a los invitados</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Como propietario de un grupo, puede agregar o eliminar miembros.</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Los administradores de Pivot-RP de su institución pueden tener privilegios adicionales para crear grupos públicos. Se trata de grupos a los que puede unirse o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autosuscribirse</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para recibir información sobre financiación temática que los administradores pueden compartir con los grupos</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Estos grupos públicos serán visibles para cualquier persona de su institución y aparecerán debajo de su lista de grupos personales.</a:t>
            </a: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Si desea acceder y editar sus grupos personales guardados, puede hacerlo a través de su menú de inicio de sesión en la parte superior derecha de la página, la página del panel de inicio o la barra lateral de la pestaña de búsqueda de fondos.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26</a:t>
            </a:fld>
            <a:endParaRPr lang="en-GB"/>
          </a:p>
        </p:txBody>
      </p:sp>
    </p:spTree>
    <p:extLst>
      <p:ext uri="{BB962C8B-B14F-4D97-AF65-F5344CB8AC3E}">
        <p14:creationId xmlns:p14="http://schemas.microsoft.com/office/powerpoint/2010/main" val="359895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Para buscar perfiles por términos clave de los perfiles, comience en el menú Perfiles. Introduzca el término o los términos de búsqueda. Estos pueden ser nombres de posibles investigadores, temas, afiliaciones, departamentos o cualquier campo de búsqueda en un perfil.</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27</a:t>
            </a:fld>
            <a:endParaRPr lang="en-GB"/>
          </a:p>
        </p:txBody>
      </p:sp>
    </p:spTree>
    <p:extLst>
      <p:ext uri="{BB962C8B-B14F-4D97-AF65-F5344CB8AC3E}">
        <p14:creationId xmlns:p14="http://schemas.microsoft.com/office/powerpoint/2010/main" val="278332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Una vez que haya ingresado sus términos de búsqueda y ejecutado su búsqueda, puede filtrar sus resultados. Sus resultados pueden ajustarse para la búsqueda solo dentro de su institución, o para incluir resultados de todas las instituciones de Pivot-RP. Además, puede filtrar sus resultados por disciplina.</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Si ha buscado en todas las instituciones de Pivot-RP, puede limitarse a un país específico. Además, si ha incluido todas las instituciones de Pivot-RP, puede restringir escribiendo el nombre de una institución de Pivot-RP específica.</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28</a:t>
            </a:fld>
            <a:endParaRPr lang="en-GB"/>
          </a:p>
        </p:txBody>
      </p:sp>
    </p:spTree>
    <p:extLst>
      <p:ext uri="{BB962C8B-B14F-4D97-AF65-F5344CB8AC3E}">
        <p14:creationId xmlns:p14="http://schemas.microsoft.com/office/powerpoint/2010/main" val="796764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En la Búsqueda avanzada de perfiles, puede elegir si desea buscar dentro de su propia institución o incluir todas las demás instituciones de Pivot-RP.</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De forma predeterminada, la búsqueda incluirá Experiencia, Página de CV, Palabras clave, Título, Página de inicio, Resumen y Página de publicación. Puede seleccionar o anular la selección de cualquiera de estas opciones en cualquier momento. Hay dos opciones adicionales disponibles, pero no preseleccionadas: afiliación y nombre del becario.</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Si conoce el nombre de un estudiante, puede ingresar una búsqueda en el campo Buscar por nombre.</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Se ha puesto a disposición una lista de títulos de los cuales puede seleccionar uno o más para buscar.
El rol </a:t>
            </a:r>
            <a:r>
              <a:rPr lang="es-ES" sz="1800">
                <a:effectLst/>
                <a:latin typeface="Avenir Next LT Pro" panose="020B0504020202020204" pitchFamily="34" charset="0"/>
                <a:ea typeface="Calibri" panose="020F0502020204030204" pitchFamily="34" charset="0"/>
                <a:cs typeface="Times New Roman" panose="02020603050405020304" pitchFamily="18" charset="0"/>
              </a:rPr>
              <a:t>de la persona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también puede ser designado a través de la lista proporcionada.
Además, puede escribir el nombre de cualquier asociación o sociedad, o una afiliación.
La opción de país está llena de naciones de todo el mundo a partir de las cuales se han creado perfiles. Para los Estados Unidos, Canadá y Australia, también puede encontrar subcategorías para estados, provincias o territorios.
Una vez que haya realizado sus selecciones, seleccione el botón</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Search button.</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29</a:t>
            </a:fld>
            <a:endParaRPr lang="en-GB"/>
          </a:p>
        </p:txBody>
      </p:sp>
    </p:spTree>
    <p:extLst>
      <p:ext uri="{BB962C8B-B14F-4D97-AF65-F5344CB8AC3E}">
        <p14:creationId xmlns:p14="http://schemas.microsoft.com/office/powerpoint/2010/main" val="4228530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learned to use Pivot-RP to:</a:t>
            </a:r>
          </a:p>
          <a:p>
            <a:endParaRPr lang="en-US" dirty="0"/>
          </a:p>
          <a:p>
            <a:pPr marL="285750" indent="-285750">
              <a:buFont typeface="Arial" panose="020B0604020202020204" pitchFamily="34" charset="0"/>
              <a:buChar char="•"/>
            </a:pPr>
            <a:r>
              <a:rPr lang="en-US" sz="1200" dirty="0"/>
              <a:t>Describe Pivot-RP and its benefits for research funding and collaboration</a:t>
            </a:r>
          </a:p>
          <a:p>
            <a:pPr marL="285750" indent="-285750">
              <a:buFont typeface="Arial" panose="020B0604020202020204" pitchFamily="34" charset="0"/>
              <a:buChar char="•"/>
            </a:pPr>
            <a:r>
              <a:rPr lang="en-US" sz="1200" dirty="0"/>
              <a:t>Create, claim, or revise your professional profile</a:t>
            </a:r>
          </a:p>
          <a:p>
            <a:pPr marL="285750" indent="-285750">
              <a:buFont typeface="Arial" panose="020B0604020202020204" pitchFamily="34" charset="0"/>
              <a:buChar char="•"/>
            </a:pPr>
            <a:r>
              <a:rPr lang="en-US" sz="1200" dirty="0"/>
              <a:t>Discover research collaborators through Pivot-RP profiles</a:t>
            </a:r>
            <a:endParaRPr lang="en-US" dirty="0"/>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30</a:t>
            </a:fld>
            <a:endParaRPr lang="en-GB" dirty="0"/>
          </a:p>
        </p:txBody>
      </p:sp>
    </p:spTree>
    <p:extLst>
      <p:ext uri="{BB962C8B-B14F-4D97-AF65-F5344CB8AC3E}">
        <p14:creationId xmlns:p14="http://schemas.microsoft.com/office/powerpoint/2010/main" val="1244494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31</a:t>
            </a:fld>
            <a:endParaRPr lang="en-GB" dirty="0"/>
          </a:p>
        </p:txBody>
      </p:sp>
    </p:spTree>
    <p:extLst>
      <p:ext uri="{BB962C8B-B14F-4D97-AF65-F5344CB8AC3E}">
        <p14:creationId xmlns:p14="http://schemas.microsoft.com/office/powerpoint/2010/main" val="51736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dirty="0"/>
              <a:t>La barra de navegación principal de Pivot-RP ofrece opciones para buscar financiamiento, perfiles, conferencias (que pueden incluir convocatorias de ponencias) y subvenciones otorgadas. Si lo configura su institución, también verá una opción para navegar por las noticias de financiación de ResearchProfessionalNews.com. El icono de inicio proporciona un menú con opciones para ver y trabajar con sus búsquedas guardadas y las oportunidades de financiación que está rastreando o que ha compartido con otros, recibidas de otros o recibidas de Pivot-RP directamente en función de los datos que se encuentran en su perfil.</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s-ES" dirty="0"/>
              <a:t>El valor predeterminado para el cuadro de búsqueda en la página de inicio es buscar oportunidades de financiamiento. Si selecciona una opción de la barra de navegación, la página se actualizará con opciones adaptadas a la búsqueda que eligió. Debajo del cuadro de búsqueda hay enlaces a una página de búsqueda avanzada y una lista completa de financiadores que se puede navegar y buscar</a:t>
            </a:r>
            <a:r>
              <a:rPr lang="en-US" dirty="0"/>
              <a:t>.</a:t>
            </a:r>
          </a:p>
          <a:p>
            <a:pPr marL="0" marR="0">
              <a:lnSpc>
                <a:spcPct val="107000"/>
              </a:lnSpc>
              <a:spcBef>
                <a:spcPts val="0"/>
              </a:spcBef>
              <a:spcAft>
                <a:spcPts val="800"/>
              </a:spcAft>
            </a:pP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5</a:t>
            </a:fld>
            <a:endParaRPr lang="en-GB"/>
          </a:p>
        </p:txBody>
      </p:sp>
    </p:spTree>
    <p:extLst>
      <p:ext uri="{BB962C8B-B14F-4D97-AF65-F5344CB8AC3E}">
        <p14:creationId xmlns:p14="http://schemas.microsoft.com/office/powerpoint/2010/main" val="226078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6</a:t>
            </a:fld>
            <a:endParaRPr lang="en-GB" dirty="0"/>
          </a:p>
        </p:txBody>
      </p:sp>
    </p:spTree>
    <p:extLst>
      <p:ext uri="{BB962C8B-B14F-4D97-AF65-F5344CB8AC3E}">
        <p14:creationId xmlns:p14="http://schemas.microsoft.com/office/powerpoint/2010/main" val="263843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El primer paso para acceder a Pivot-RP es crear una cuenta. Tenga en cuenta que debe estar afiliado a una institución suscrita para crear su cuenta Pivot-RP.</a:t>
            </a: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Si ya tiene una cuenta, puede seleccionar "Iniciar sesión aquí" y continuar con la autenticación. Si es la primera vez que inicia sesión, deberá crear una cuenta utilizando uno de los siguientes dos métodos.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7</a:t>
            </a:fld>
            <a:endParaRPr lang="en-GB"/>
          </a:p>
        </p:txBody>
      </p:sp>
    </p:spTree>
    <p:extLst>
      <p:ext uri="{BB962C8B-B14F-4D97-AF65-F5344CB8AC3E}">
        <p14:creationId xmlns:p14="http://schemas.microsoft.com/office/powerpoint/2010/main" val="272091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325511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Una vez que haya iniciado sesión en Pivot-RP, se le pedirá que reclame o cree su perfil.  Puede omitir esto y volver a él más tarde, pero es mejor que configure su perfil lo antes posible.  Verá su nombre en la esquina superior derecha de la pantalla.   Este menú le proporciona todas las opciones administrativas personales para su cuenta, como los detalles de la cuenta, las preferencias y la administración de grupos.</a:t>
            </a:r>
            <a:endParaRPr lang="en-US" dirty="0"/>
          </a:p>
          <a:p>
            <a:r>
              <a:rPr lang="es-ES" dirty="0"/>
              <a:t>La primera acción que debe realizar es reclamar su perfil seleccionando la opción de enlace Reclamar perfil</a:t>
            </a:r>
            <a:r>
              <a:rPr lang="en-US" dirty="0"/>
              <a: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10</a:t>
            </a:fld>
            <a:endParaRPr lang="en-GB"/>
          </a:p>
        </p:txBody>
      </p:sp>
    </p:spTree>
    <p:extLst>
      <p:ext uri="{BB962C8B-B14F-4D97-AF65-F5344CB8AC3E}">
        <p14:creationId xmlns:p14="http://schemas.microsoft.com/office/powerpoint/2010/main" val="348652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Los perfiles básicos se crean durante el proceso de implementación de Pivot-RP en su institución. Hay varios beneficios al reclamar un perfil. Allana el camino para que usted reciba recomendaciones de financiamiento automatizadas, junto con una alerta semanal por correo electrónico de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Funding</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err="1">
                <a:effectLst/>
                <a:latin typeface="Avenir Next LT Pro" panose="020B0504020202020204" pitchFamily="34" charset="0"/>
                <a:ea typeface="Calibri" panose="020F0502020204030204" pitchFamily="34" charset="0"/>
                <a:cs typeface="Times New Roman" panose="02020603050405020304" pitchFamily="18" charset="0"/>
              </a:rPr>
              <a:t>Advisor</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 de Pivot-RP basada en sus intereses de investigación. También proporciona una mayor visibilidad de su trabajo y ayuda a encontrar posibles colaboradores de investigación.</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Haga</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clic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en</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“View Matches &amp; Claim Profile”.</a:t>
            </a: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11</a:t>
            </a:fld>
            <a:endParaRPr lang="en-GB"/>
          </a:p>
        </p:txBody>
      </p:sp>
    </p:spTree>
    <p:extLst>
      <p:ext uri="{BB962C8B-B14F-4D97-AF65-F5344CB8AC3E}">
        <p14:creationId xmlns:p14="http://schemas.microsoft.com/office/powerpoint/2010/main" val="273997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Solo tiene que hacer clic en su nombre. Una vez que haya verificado que un perfil le pertenece, puede volver a esta pantalla y seleccionar el botón "Este soy yo".
Si no ve su perfil inicialmente, puede buscarlo dentro de su institución o en una institución externa.</a:t>
            </a:r>
          </a:p>
          <a:p>
            <a:pPr marL="0" marR="0">
              <a:lnSpc>
                <a:spcPct val="107000"/>
              </a:lnSpc>
              <a:spcBef>
                <a:spcPts val="0"/>
              </a:spcBef>
              <a:spcAft>
                <a:spcPts val="800"/>
              </a:spcAft>
            </a:pPr>
            <a:endParaRPr lang="es-E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Si su perfil ya está reclamado, use el enlace "Contáctenos" en la parte inferior izquierda para obtener ayuda. Si no tiene un perfil, haga clic en el enlace titulado "Crear su perfil".</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312484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
        <p:nvSpPr>
          <p:cNvPr id="2" name="Title 1">
            <a:extLst>
              <a:ext uri="{FF2B5EF4-FFF2-40B4-BE49-F238E27FC236}">
                <a16:creationId xmlns:a16="http://schemas.microsoft.com/office/drawing/2014/main" id="{B78F9901-11FF-9757-48C7-6A4B0065EE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359521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56020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
        <p:nvSpPr>
          <p:cNvPr id="2" name="Title 1">
            <a:extLst>
              <a:ext uri="{FF2B5EF4-FFF2-40B4-BE49-F238E27FC236}">
                <a16:creationId xmlns:a16="http://schemas.microsoft.com/office/drawing/2014/main" id="{BF1336CA-7DCF-BDE0-7642-649B06AFB078}"/>
              </a:ext>
            </a:extLst>
          </p:cNvPr>
          <p:cNvSpPr>
            <a:spLocks noGrp="1"/>
          </p:cNvSpPr>
          <p:nvPr>
            <p:ph type="title"/>
          </p:nvPr>
        </p:nvSpPr>
        <p:spPr>
          <a:xfrm>
            <a:off x="550864" y="2505075"/>
            <a:ext cx="4944964" cy="1039375"/>
          </a:xfrm>
        </p:spPr>
        <p:txBody>
          <a:bodyPr/>
          <a:lstStyle>
            <a:lvl1pPr>
              <a:defRPr lang="en-US" sz="3600" kern="1200" dirty="0">
                <a:solidFill>
                  <a:schemeClr val="accent2"/>
                </a:solidFill>
                <a:latin typeface="+mj-lt"/>
                <a:ea typeface="+mn-ea"/>
                <a:cs typeface="+mn-cs"/>
              </a:defRPr>
            </a:lvl1pPr>
          </a:lstStyle>
          <a:p>
            <a:r>
              <a:rPr lang="en-US" dirty="0"/>
              <a:t>Click to edit Master title style</a:t>
            </a:r>
          </a:p>
        </p:txBody>
      </p:sp>
    </p:spTree>
    <p:extLst>
      <p:ext uri="{BB962C8B-B14F-4D97-AF65-F5344CB8AC3E}">
        <p14:creationId xmlns:p14="http://schemas.microsoft.com/office/powerpoint/2010/main" val="214194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422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Dark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9F325-89C8-9A4F-6B42-94EF0B9A0275}"/>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979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012"/>
            <a:ext cx="12188400" cy="6855975"/>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197345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err="1"/>
              <a:t>toinsert</a:t>
            </a:r>
            <a:r>
              <a:rPr lang="en-GB" dirty="0"/>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Tree>
    <p:extLst>
      <p:ext uri="{BB962C8B-B14F-4D97-AF65-F5344CB8AC3E}">
        <p14:creationId xmlns:p14="http://schemas.microsoft.com/office/powerpoint/2010/main" val="147123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GB" sz="900" kern="1200" dirty="0">
                <a:solidFill>
                  <a:schemeClr val="bg1"/>
                </a:solidFill>
                <a:latin typeface="+mj-lt"/>
                <a:ea typeface="+mn-ea"/>
                <a:cs typeface="+mn-cs"/>
              </a:rPr>
              <a:t>© 2023 Clarivate</a:t>
            </a:r>
          </a:p>
          <a:p>
            <a:r>
              <a:rPr lang="en-GB" sz="900" dirty="0">
                <a:solidFill>
                  <a:schemeClr val="bg1"/>
                </a:solidFill>
              </a:rPr>
              <a:t>Clarivate and </a:t>
            </a:r>
            <a:r>
              <a:rPr lang="en-US" sz="900" noProof="0" dirty="0">
                <a:solidFill>
                  <a:schemeClr val="bg1"/>
                </a:solidFill>
              </a:rPr>
              <a:t>its</a:t>
            </a:r>
            <a:r>
              <a:rPr lang="en-GB" sz="900" dirty="0">
                <a:solidFill>
                  <a:schemeClr val="bg1"/>
                </a:solidFill>
              </a:rPr>
              <a:t>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7023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2023 Clarivate</a:t>
            </a:r>
          </a:p>
          <a:p>
            <a:r>
              <a:rPr lang="en-US" sz="900" dirty="0">
                <a:solidFill>
                  <a:schemeClr val="bg1"/>
                </a:solidFill>
              </a:rPr>
              <a:t>Clarivate and its logo, as well as all other trademarks </a:t>
            </a:r>
            <a:r>
              <a:rPr lang="en-US" sz="900" noProof="0" dirty="0">
                <a:solidFill>
                  <a:schemeClr val="bg1"/>
                </a:solidFill>
              </a:rPr>
              <a:t>used</a:t>
            </a:r>
            <a:r>
              <a:rPr lang="en-US" sz="900" dirty="0">
                <a:solidFill>
                  <a:schemeClr val="bg1"/>
                </a:solidFill>
              </a:rPr>
              <a:t>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dirty="0">
                <a:solidFill>
                  <a:schemeClr val="bg1"/>
                </a:solidFill>
                <a:latin typeface="+mj-lt"/>
              </a:rPr>
              <a:t>About Clarivate</a:t>
            </a:r>
          </a:p>
          <a:p>
            <a:r>
              <a:rPr lang="en-GB" sz="900" b="0" i="0" u="none" strike="noStrike" dirty="0">
                <a:solidFill>
                  <a:schemeClr val="bg1"/>
                </a:solidFill>
                <a:effectLst/>
              </a:rPr>
              <a:t>Clarivate is the leading global information services provider. We connect </a:t>
            </a:r>
            <a:r>
              <a:rPr lang="en-US" sz="900" b="0" i="0" u="none" strike="noStrike" noProof="0" dirty="0">
                <a:solidFill>
                  <a:schemeClr val="bg1"/>
                </a:solidFill>
                <a:effectLst/>
              </a:rPr>
              <a:t>people</a:t>
            </a:r>
            <a:r>
              <a:rPr lang="en-GB" sz="900" b="0" i="0" u="none" strike="noStrike" dirty="0">
                <a:solidFill>
                  <a:schemeClr val="bg1"/>
                </a:solidFill>
                <a:effectLst/>
              </a:rPr>
              <a:t> and </a:t>
            </a:r>
            <a:r>
              <a:rPr lang="en-US" sz="900" b="0" i="0" u="none" strike="noStrike" noProof="0" dirty="0">
                <a:solidFill>
                  <a:schemeClr val="bg1"/>
                </a:solidFill>
                <a:effectLst/>
              </a:rPr>
              <a:t>organizations</a:t>
            </a:r>
            <a:r>
              <a:rPr lang="en-GB" sz="900" b="0" i="0" u="none" strike="noStrike" dirty="0">
                <a:solidFill>
                  <a:schemeClr val="bg1"/>
                </a:solidFill>
                <a:effectLst/>
              </a:rPr>
              <a:t> to intelligence they can trust to transform their perspective, their work and our world. Our subscription </a:t>
            </a:r>
            <a:r>
              <a:rPr lang="en-US" sz="900" b="0" i="0" u="none" strike="noStrike" noProof="0" dirty="0">
                <a:solidFill>
                  <a:schemeClr val="bg1"/>
                </a:solidFill>
                <a:effectLst/>
              </a:rPr>
              <a:t>and</a:t>
            </a:r>
            <a:r>
              <a:rPr lang="en-GB" sz="900" b="0" i="0" u="none" strike="noStrike" dirty="0">
                <a:solidFill>
                  <a:schemeClr val="bg1"/>
                </a:solidFill>
                <a:effectLst/>
              </a:rPr>
              <a:t> technology-based solutions are coupled with deep domain expertise and cover the areas </a:t>
            </a:r>
            <a:br>
              <a:rPr lang="en-GB" sz="900" b="0" i="0" u="none" strike="noStrike" dirty="0">
                <a:solidFill>
                  <a:schemeClr val="bg1"/>
                </a:solidFill>
                <a:effectLst/>
              </a:rPr>
            </a:br>
            <a:r>
              <a:rPr lang="en-GB" sz="900" b="0" i="0" u="none" strike="noStrike" dirty="0">
                <a:solidFill>
                  <a:schemeClr val="bg1"/>
                </a:solidFill>
                <a:effectLst/>
              </a:rPr>
              <a:t>of Academia &amp; Government, Life Sciences &amp; Healthcare and Intellectual Property. For more information, please visit </a:t>
            </a:r>
            <a:r>
              <a:rPr lang="en-GB" sz="900" b="0" i="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dirty="0">
              <a:solidFill>
                <a:schemeClr val="bg1"/>
              </a:solidFill>
            </a:endParaRPr>
          </a:p>
        </p:txBody>
      </p:sp>
    </p:spTree>
    <p:extLst>
      <p:ext uri="{BB962C8B-B14F-4D97-AF65-F5344CB8AC3E}">
        <p14:creationId xmlns:p14="http://schemas.microsoft.com/office/powerpoint/2010/main" val="26223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491" r:id="rId2"/>
    <p:sldLayoutId id="2147484615" r:id="rId3"/>
    <p:sldLayoutId id="2147484290" r:id="rId4"/>
    <p:sldLayoutId id="2147484312" r:id="rId5"/>
    <p:sldLayoutId id="2147484619" r:id="rId6"/>
    <p:sldLayoutId id="2147483919" r:id="rId7"/>
    <p:sldLayoutId id="2147484620" r:id="rId8"/>
    <p:sldLayoutId id="2147484208" r:id="rId9"/>
    <p:sldLayoutId id="2147484486" r:id="rId10"/>
    <p:sldLayoutId id="2147484624" r:id="rId11"/>
    <p:sldLayoutId id="2147484625" r:id="rId12"/>
  </p:sldLayoutIdLst>
  <p:hf sldNum="0" hdr="0" ft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hyperlink" Target="mailto:training@proquest.com" TargetMode="External"/><Relationship Id="rId3" Type="http://schemas.openxmlformats.org/officeDocument/2006/relationships/hyperlink" Target="https://knowledge.exlibrisgroup.com/Pivot" TargetMode="External"/><Relationship Id="rId7" Type="http://schemas.openxmlformats.org/officeDocument/2006/relationships/hyperlink" Target="https://ideas.exlibrisgroup.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support.proquest.com/" TargetMode="External"/><Relationship Id="rId5" Type="http://schemas.openxmlformats.org/officeDocument/2006/relationships/hyperlink" Target="https://proquest.libguides.com/pivot_es/" TargetMode="External"/><Relationship Id="rId4" Type="http://schemas.openxmlformats.org/officeDocument/2006/relationships/hyperlink" Target="https://knowledge.exlibrisgroup.com/Pivot/Train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3FFB8B-BFE4-5EBF-58D4-5E049D64F874}"/>
              </a:ext>
            </a:extLst>
          </p:cNvPr>
          <p:cNvSpPr>
            <a:spLocks noGrp="1"/>
          </p:cNvSpPr>
          <p:nvPr>
            <p:ph type="title"/>
          </p:nvPr>
        </p:nvSpPr>
        <p:spPr>
          <a:xfrm>
            <a:off x="550863" y="2825750"/>
            <a:ext cx="4945062" cy="719138"/>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nSpc>
                <a:spcPct val="85000"/>
              </a:lnSpc>
              <a:spcBef>
                <a:spcPts val="0"/>
              </a:spcBef>
              <a:defRPr/>
            </a:pPr>
            <a:r>
              <a:rPr lang="es-ES" dirty="0">
                <a:solidFill>
                  <a:schemeClr val="tx1"/>
                </a:solidFill>
              </a:rPr>
              <a:t>Introducción a los perfiles de Pivot-RP</a:t>
            </a:r>
            <a:endParaRPr lang="en-US" sz="3600" b="0" i="0" u="none" strike="noStrike" kern="1200" cap="none" spc="0" normalizeH="0" baseline="0" noProof="0" dirty="0">
              <a:ln>
                <a:noFill/>
              </a:ln>
              <a:solidFill>
                <a:schemeClr val="tx1"/>
              </a:solidFill>
              <a:effectLst/>
              <a:uLnTx/>
              <a:uFillTx/>
              <a:latin typeface="+mj-lt"/>
            </a:endParaRPr>
          </a:p>
        </p:txBody>
      </p:sp>
      <p:sp>
        <p:nvSpPr>
          <p:cNvPr id="4" name="Text Placeholder 3">
            <a:extLst>
              <a:ext uri="{FF2B5EF4-FFF2-40B4-BE49-F238E27FC236}">
                <a16:creationId xmlns:a16="http://schemas.microsoft.com/office/drawing/2014/main" id="{F6273579-1662-E199-139E-F0CEC9158A8F}"/>
              </a:ext>
            </a:extLst>
          </p:cNvPr>
          <p:cNvSpPr>
            <a:spLocks noGrp="1"/>
          </p:cNvSpPr>
          <p:nvPr>
            <p:ph type="body" sz="quarter" idx="17"/>
          </p:nvPr>
        </p:nvSpPr>
        <p:spPr/>
        <p:txBody>
          <a:bodyPr/>
          <a:lstStyle/>
          <a:p>
            <a:r>
              <a:rPr lang="es-ES" dirty="0"/>
              <a:t>Sesión de usuario final #1 de 3</a:t>
            </a:r>
            <a:endParaRPr lang="en-US" dirty="0"/>
          </a:p>
        </p:txBody>
      </p:sp>
      <p:pic>
        <p:nvPicPr>
          <p:cNvPr id="10" name="Picture Placeholder 9">
            <a:extLst>
              <a:ext uri="{FF2B5EF4-FFF2-40B4-BE49-F238E27FC236}">
                <a16:creationId xmlns:a16="http://schemas.microsoft.com/office/drawing/2014/main" id="{E870457A-13E7-A351-4850-33D7010B34C3}"/>
              </a:ext>
              <a:ext uri="{C183D7F6-B498-43B3-948B-1728B52AA6E4}">
                <adec:decorative xmlns:adec="http://schemas.microsoft.com/office/drawing/2017/decorative" val="1"/>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1007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n-US" dirty="0" err="1">
                <a:solidFill>
                  <a:schemeClr val="tx1"/>
                </a:solidFill>
              </a:rPr>
              <a:t>Menú</a:t>
            </a:r>
            <a:r>
              <a:rPr lang="en-US" dirty="0">
                <a:solidFill>
                  <a:schemeClr val="tx1"/>
                </a:solidFill>
              </a:rPr>
              <a:t> de perfil</a:t>
            </a:r>
          </a:p>
        </p:txBody>
      </p:sp>
      <p:sp>
        <p:nvSpPr>
          <p:cNvPr id="5" name="TextBox 4">
            <a:extLst>
              <a:ext uri="{FF2B5EF4-FFF2-40B4-BE49-F238E27FC236}">
                <a16:creationId xmlns:a16="http://schemas.microsoft.com/office/drawing/2014/main" id="{EAF0782F-3D03-933A-AB96-0E9F611E9B93}"/>
              </a:ext>
            </a:extLst>
          </p:cNvPr>
          <p:cNvSpPr txBox="1"/>
          <p:nvPr/>
        </p:nvSpPr>
        <p:spPr>
          <a:xfrm>
            <a:off x="2229633" y="1816274"/>
            <a:ext cx="2179529" cy="2116899"/>
          </a:xfrm>
          <a:prstGeom prst="rect">
            <a:avLst/>
          </a:prstGeom>
          <a:solidFill>
            <a:schemeClr val="bg1"/>
          </a:solidFill>
          <a:ln>
            <a:solidFill>
              <a:schemeClr val="accent2"/>
            </a:solidFill>
          </a:ln>
        </p:spPr>
        <p:txBody>
          <a:bodyPr wrap="square" rtlCol="0">
            <a:noAutofit/>
          </a:bodyPr>
          <a:lstStyle/>
          <a:p>
            <a:r>
              <a:rPr lang="en-US" sz="800" dirty="0"/>
              <a:t>Once you have logged into Pivot-RP, you will be prompted to claim or create your profile.  You may skip this and come back to it later, but it is best that you set up your profile as soon as possible.  You will see your name on the upper right corner of the screen.   This menu provides you with all your personal administrative options for your account, such as account details, preferences, and group management. </a:t>
            </a:r>
          </a:p>
          <a:p>
            <a:endParaRPr lang="en-US" sz="800" dirty="0"/>
          </a:p>
          <a:p>
            <a:r>
              <a:rPr lang="en-US" sz="800" dirty="0"/>
              <a:t>The first action to take is to claim your profile by selecting the Claim profile link option.</a:t>
            </a:r>
            <a:endParaRPr lang="en-US" sz="800" dirty="0">
              <a:cs typeface="Calibri"/>
            </a:endParaRPr>
          </a:p>
          <a:p>
            <a:pPr algn="l"/>
            <a:endParaRPr lang="en-US" sz="800" dirty="0" err="1"/>
          </a:p>
        </p:txBody>
      </p:sp>
      <p:pic>
        <p:nvPicPr>
          <p:cNvPr id="7" name="Picture 6" descr="The Profile Menu, as it appears before a user has claimed their profile. There are options to Claim profile, Change account info, Preferences, Groups, and Sign out.">
            <a:extLst>
              <a:ext uri="{FF2B5EF4-FFF2-40B4-BE49-F238E27FC236}">
                <a16:creationId xmlns:a16="http://schemas.microsoft.com/office/drawing/2014/main" id="{91D841C1-C9BF-FD30-5067-B510E555B44A}"/>
              </a:ext>
            </a:extLst>
          </p:cNvPr>
          <p:cNvPicPr>
            <a:picLocks noChangeAspect="1"/>
          </p:cNvPicPr>
          <p:nvPr/>
        </p:nvPicPr>
        <p:blipFill>
          <a:blip r:embed="rId3"/>
          <a:stretch>
            <a:fillRect/>
          </a:stretch>
        </p:blipFill>
        <p:spPr>
          <a:xfrm>
            <a:off x="1883160" y="1069783"/>
            <a:ext cx="3384376" cy="3806368"/>
          </a:xfrm>
          <a:prstGeom prst="rect">
            <a:avLst/>
          </a:prstGeom>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55468E71-2535-0C68-D7ED-BF35C1B4EE97}"/>
              </a:ext>
            </a:extLst>
          </p:cNvPr>
          <p:cNvSpPr>
            <a:spLocks noGrp="1"/>
          </p:cNvSpPr>
          <p:nvPr>
            <p:ph type="body" sz="quarter" idx="14"/>
          </p:nvPr>
        </p:nvSpPr>
        <p:spPr>
          <a:xfrm>
            <a:off x="7192168" y="1928459"/>
            <a:ext cx="4140993" cy="4321175"/>
          </a:xfrm>
        </p:spPr>
        <p:txBody>
          <a:bodyPr/>
          <a:lstStyle/>
          <a:p>
            <a:pPr marL="0" indent="0">
              <a:buNone/>
            </a:pPr>
            <a:r>
              <a:rPr lang="es-ES" sz="1800" dirty="0"/>
              <a:t>El menú debajo de su nombre en la esquina superior derecha de la pantalla proporciona opciones administrativas personales para su cuenta.</a:t>
            </a:r>
          </a:p>
          <a:p>
            <a:pPr marL="0" indent="0">
              <a:buNone/>
            </a:pPr>
            <a:r>
              <a:rPr lang="en-US" sz="1800" dirty="0" err="1"/>
              <a:t>Seleccione</a:t>
            </a:r>
            <a:r>
              <a:rPr lang="en-US" sz="1800" dirty="0"/>
              <a:t> la </a:t>
            </a:r>
            <a:r>
              <a:rPr lang="en-US" sz="1800" dirty="0" err="1"/>
              <a:t>opción</a:t>
            </a:r>
            <a:r>
              <a:rPr lang="en-US" sz="1800" dirty="0"/>
              <a:t> </a:t>
            </a:r>
            <a:r>
              <a:rPr lang="en-US" sz="1800" dirty="0" err="1"/>
              <a:t>titulada“Claim</a:t>
            </a:r>
            <a:r>
              <a:rPr lang="en-US" sz="1800" dirty="0"/>
              <a:t> Profile.”</a:t>
            </a:r>
          </a:p>
        </p:txBody>
      </p:sp>
      <p:sp>
        <p:nvSpPr>
          <p:cNvPr id="8" name="Arrow: Left 7">
            <a:extLst>
              <a:ext uri="{FF2B5EF4-FFF2-40B4-BE49-F238E27FC236}">
                <a16:creationId xmlns:a16="http://schemas.microsoft.com/office/drawing/2014/main" id="{76817E97-76A6-7D25-CC92-7BE84D3EEE74}"/>
              </a:ext>
              <a:ext uri="{C183D7F6-B498-43B3-948B-1728B52AA6E4}">
                <adec:decorative xmlns:adec="http://schemas.microsoft.com/office/drawing/2017/decorative" val="1"/>
              </a:ext>
            </a:extLst>
          </p:cNvPr>
          <p:cNvSpPr/>
          <p:nvPr/>
        </p:nvSpPr>
        <p:spPr>
          <a:xfrm>
            <a:off x="4033710" y="2341984"/>
            <a:ext cx="2890756" cy="429168"/>
          </a:xfrm>
          <a:prstGeom prst="left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279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chemeClr val="tx1"/>
                </a:solidFill>
              </a:rPr>
              <a:t>¿Por qué reclamar su perfil?</a:t>
            </a:r>
            <a:endParaRPr lang="en-US" dirty="0">
              <a:solidFill>
                <a:schemeClr val="tx1"/>
              </a:solidFill>
            </a:endParaRPr>
          </a:p>
        </p:txBody>
      </p:sp>
      <p:sp>
        <p:nvSpPr>
          <p:cNvPr id="5" name="TextBox 4">
            <a:extLst>
              <a:ext uri="{FF2B5EF4-FFF2-40B4-BE49-F238E27FC236}">
                <a16:creationId xmlns:a16="http://schemas.microsoft.com/office/drawing/2014/main" id="{A837B57A-0AFC-9AA3-C512-90391D0126D4}"/>
              </a:ext>
            </a:extLst>
          </p:cNvPr>
          <p:cNvSpPr txBox="1"/>
          <p:nvPr/>
        </p:nvSpPr>
        <p:spPr>
          <a:xfrm>
            <a:off x="2601685" y="1803748"/>
            <a:ext cx="3711433" cy="1177447"/>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Basic profiles are created during the implementation process for Pivot-RP at your institution. There are several benefits to claiming a profile. It paves the way for you to receive automated funding recommendations, along with a weekly Funding Advisor e-mail alert from Pivot-RP based on your research interests. It also provides increased visibility of your work and helps to find potential research collaborators.</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Click the box labeled “View Matches &amp; Claim Profile”.</a:t>
            </a:r>
          </a:p>
          <a:p>
            <a:pPr algn="l"/>
            <a:endParaRPr lang="en-US" sz="800" dirty="0" err="1"/>
          </a:p>
        </p:txBody>
      </p:sp>
      <p:pic>
        <p:nvPicPr>
          <p:cNvPr id="7" name="Picture 6" descr="Before you claim your profile, the Profiles page features a button labeled &quot;View Matches and Claim Profile&quot;.">
            <a:extLst>
              <a:ext uri="{FF2B5EF4-FFF2-40B4-BE49-F238E27FC236}">
                <a16:creationId xmlns:a16="http://schemas.microsoft.com/office/drawing/2014/main" id="{75C0DCB9-E061-05A5-4581-A57380F6F493}"/>
              </a:ext>
            </a:extLst>
          </p:cNvPr>
          <p:cNvPicPr>
            <a:picLocks noChangeAspect="1"/>
          </p:cNvPicPr>
          <p:nvPr/>
        </p:nvPicPr>
        <p:blipFill>
          <a:blip r:embed="rId3"/>
          <a:stretch>
            <a:fillRect/>
          </a:stretch>
        </p:blipFill>
        <p:spPr>
          <a:xfrm>
            <a:off x="984693" y="1206792"/>
            <a:ext cx="10222614" cy="2205036"/>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252B746-EB2A-5918-2D84-BDF16C85BF7E}"/>
              </a:ext>
              <a:ext uri="{C183D7F6-B498-43B3-948B-1728B52AA6E4}">
                <adec:decorative xmlns:adec="http://schemas.microsoft.com/office/drawing/2017/decorative" val="1"/>
              </a:ext>
            </a:extLst>
          </p:cNvPr>
          <p:cNvSpPr/>
          <p:nvPr/>
        </p:nvSpPr>
        <p:spPr>
          <a:xfrm>
            <a:off x="1091594" y="2796073"/>
            <a:ext cx="1510091" cy="426410"/>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9" name="Text Placeholder 5">
            <a:extLst>
              <a:ext uri="{FF2B5EF4-FFF2-40B4-BE49-F238E27FC236}">
                <a16:creationId xmlns:a16="http://schemas.microsoft.com/office/drawing/2014/main" id="{C2DB8D07-1CA1-7886-67D7-DEBE4A1E5DDE}"/>
              </a:ext>
            </a:extLst>
          </p:cNvPr>
          <p:cNvSpPr>
            <a:spLocks noGrp="1"/>
          </p:cNvSpPr>
          <p:nvPr>
            <p:ph type="body" sz="quarter" idx="14"/>
          </p:nvPr>
        </p:nvSpPr>
        <p:spPr>
          <a:xfrm>
            <a:off x="1757772" y="3895648"/>
            <a:ext cx="8281986" cy="2033199"/>
          </a:xfrm>
        </p:spPr>
        <p:txBody>
          <a:bodyPr/>
          <a:lstStyle/>
          <a:p>
            <a:r>
              <a:rPr lang="es-ES" sz="1800" dirty="0"/>
              <a:t>Allana el camino para que reciba recomendaciones de financiación automatizadas de Pivot-RP</a:t>
            </a:r>
          </a:p>
          <a:p>
            <a:r>
              <a:rPr lang="es-ES" sz="1800" dirty="0"/>
              <a:t>Aumenta la visibilidad de su trabajo</a:t>
            </a:r>
          </a:p>
          <a:p>
            <a:r>
              <a:rPr lang="es-ES" sz="1800" dirty="0"/>
              <a:t>Ayuda a encontrar posibles colaboradores de investigación</a:t>
            </a:r>
            <a:endParaRPr lang="en-US" sz="1800" dirty="0"/>
          </a:p>
        </p:txBody>
      </p:sp>
    </p:spTree>
    <p:extLst>
      <p:ext uri="{BB962C8B-B14F-4D97-AF65-F5344CB8AC3E}">
        <p14:creationId xmlns:p14="http://schemas.microsoft.com/office/powerpoint/2010/main" val="299382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n-US" dirty="0" err="1">
                <a:solidFill>
                  <a:srgbClr val="000000"/>
                </a:solidFill>
              </a:rPr>
              <a:t>Reclamar</a:t>
            </a:r>
            <a:r>
              <a:rPr lang="en-US" dirty="0">
                <a:solidFill>
                  <a:srgbClr val="000000"/>
                </a:solidFill>
              </a:rPr>
              <a:t> </a:t>
            </a:r>
            <a:r>
              <a:rPr lang="en-US" dirty="0" err="1">
                <a:solidFill>
                  <a:srgbClr val="000000"/>
                </a:solidFill>
              </a:rPr>
              <a:t>su</a:t>
            </a:r>
            <a:r>
              <a:rPr lang="en-US" dirty="0">
                <a:solidFill>
                  <a:srgbClr val="000000"/>
                </a:solidFill>
              </a:rPr>
              <a:t> perfil</a:t>
            </a:r>
          </a:p>
        </p:txBody>
      </p:sp>
      <p:sp>
        <p:nvSpPr>
          <p:cNvPr id="5" name="TextBox 4">
            <a:extLst>
              <a:ext uri="{FF2B5EF4-FFF2-40B4-BE49-F238E27FC236}">
                <a16:creationId xmlns:a16="http://schemas.microsoft.com/office/drawing/2014/main" id="{5405BC0F-7A9F-5074-5641-5BC09F5511FC}"/>
              </a:ext>
            </a:extLst>
          </p:cNvPr>
          <p:cNvSpPr txBox="1"/>
          <p:nvPr/>
        </p:nvSpPr>
        <p:spPr>
          <a:xfrm>
            <a:off x="3156559" y="1515649"/>
            <a:ext cx="4471792" cy="2267211"/>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Once you see your profile, you may verify it by viewing it. </a:t>
            </a:r>
          </a:p>
          <a:p>
            <a:pPr marL="0" marR="0">
              <a:lnSpc>
                <a:spcPct val="107000"/>
              </a:lnSpc>
              <a:spcBef>
                <a:spcPts val="0"/>
              </a:spcBef>
              <a:spcAft>
                <a:spcPts val="800"/>
              </a:spcAft>
            </a:pPr>
            <a:endPar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Just click on your name. Once you have verified that a profile belongs to you, you may return to this screen and select the button labeled “This is me.”</a:t>
            </a:r>
          </a:p>
          <a:p>
            <a:pPr marL="0" marR="0">
              <a:lnSpc>
                <a:spcPct val="107000"/>
              </a:lnSpc>
              <a:spcBef>
                <a:spcPts val="0"/>
              </a:spcBef>
              <a:spcAft>
                <a:spcPts val="800"/>
              </a:spcAft>
            </a:pPr>
            <a:r>
              <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If you don't see your profile initially, you may search for it either within your institution or at an outside institution.</a:t>
            </a:r>
          </a:p>
          <a:p>
            <a:pPr marL="0" marR="0">
              <a:lnSpc>
                <a:spcPct val="107000"/>
              </a:lnSpc>
              <a:spcBef>
                <a:spcPts val="0"/>
              </a:spcBef>
              <a:spcAft>
                <a:spcPts val="800"/>
              </a:spcAft>
            </a:pPr>
            <a:endPar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If your profile is already claimed, use the “Contact us” link at the bottom left for assistance. If you don't have a profile, click the link titled “Create your Profile.”</a:t>
            </a:r>
            <a:r>
              <a:rPr lang="en-GB"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US" sz="800" dirty="0">
              <a:solidFill>
                <a:srgbClr val="000000"/>
              </a:solidFill>
            </a:endParaRPr>
          </a:p>
          <a:p>
            <a:pPr algn="l"/>
            <a:endParaRPr lang="en-US" sz="800" dirty="0" err="1">
              <a:solidFill>
                <a:srgbClr val="000000"/>
              </a:solidFill>
            </a:endParaRPr>
          </a:p>
        </p:txBody>
      </p:sp>
      <p:pic>
        <p:nvPicPr>
          <p:cNvPr id="8" name="Picture 7" descr="The &quot;Select your profile&quot; page, featuring a list of results matching the name &quot;Mary McDonald&quot;. Each result includes institutional information to help find the correct one, as well as a button labeled &quot;This is me&quot; for you to claim your profile.">
            <a:extLst>
              <a:ext uri="{FF2B5EF4-FFF2-40B4-BE49-F238E27FC236}">
                <a16:creationId xmlns:a16="http://schemas.microsoft.com/office/drawing/2014/main" id="{8BC7B013-E7F7-FD62-5F9D-140ED18EC352}"/>
              </a:ext>
            </a:extLst>
          </p:cNvPr>
          <p:cNvPicPr>
            <a:picLocks noChangeAspect="1"/>
          </p:cNvPicPr>
          <p:nvPr/>
        </p:nvPicPr>
        <p:blipFill>
          <a:blip r:embed="rId3"/>
          <a:stretch>
            <a:fillRect/>
          </a:stretch>
        </p:blipFill>
        <p:spPr>
          <a:xfrm>
            <a:off x="1593615" y="925214"/>
            <a:ext cx="9004770" cy="4331285"/>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220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chemeClr val="tx1"/>
                </a:solidFill>
              </a:rPr>
              <a:t>Asistente para la creación de perfiles: Confirmar nombre</a:t>
            </a:r>
            <a:endParaRPr lang="en-US" dirty="0">
              <a:solidFill>
                <a:schemeClr val="tx1"/>
              </a:solidFill>
            </a:endParaRPr>
          </a:p>
        </p:txBody>
      </p:sp>
      <p:sp>
        <p:nvSpPr>
          <p:cNvPr id="5" name="TextBox 4">
            <a:extLst>
              <a:ext uri="{FF2B5EF4-FFF2-40B4-BE49-F238E27FC236}">
                <a16:creationId xmlns:a16="http://schemas.microsoft.com/office/drawing/2014/main" id="{15FDACB6-3309-DCC2-A89A-F06495E70EA4}"/>
              </a:ext>
            </a:extLst>
          </p:cNvPr>
          <p:cNvSpPr txBox="1"/>
          <p:nvPr/>
        </p:nvSpPr>
        <p:spPr>
          <a:xfrm>
            <a:off x="3557392" y="2342367"/>
            <a:ext cx="1941534" cy="701458"/>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Once you have clicked the Create Your Profile link, you will be taken to the Profile Creation Wizard to create your profile.</a:t>
            </a:r>
          </a:p>
          <a:p>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Your profile will automatically be set up using your account name, but you will be given the opportunity to identify any other names you may have published under. </a:t>
            </a:r>
            <a:endParaRPr lang="en-US" sz="800" dirty="0"/>
          </a:p>
          <a:p>
            <a:pPr algn="l"/>
            <a:endParaRPr lang="en-US" sz="800" dirty="0" err="1"/>
          </a:p>
        </p:txBody>
      </p:sp>
      <p:pic>
        <p:nvPicPr>
          <p:cNvPr id="7" name="Picture 6" descr="The first step of the Profile Creation Wizard presents the question &quot;Have you published under any other names?&quot; There are two buttons: one labeled &quot;Yes&quot; and one labeled &quot;No, Continue&quot;. ">
            <a:extLst>
              <a:ext uri="{FF2B5EF4-FFF2-40B4-BE49-F238E27FC236}">
                <a16:creationId xmlns:a16="http://schemas.microsoft.com/office/drawing/2014/main" id="{BD4B692F-B19D-E27C-D235-B956F26075A6}"/>
              </a:ext>
            </a:extLst>
          </p:cNvPr>
          <p:cNvPicPr>
            <a:picLocks noChangeAspect="1"/>
          </p:cNvPicPr>
          <p:nvPr/>
        </p:nvPicPr>
        <p:blipFill>
          <a:blip r:embed="rId3"/>
          <a:stretch>
            <a:fillRect/>
          </a:stretch>
        </p:blipFill>
        <p:spPr>
          <a:xfrm>
            <a:off x="2274573" y="1881080"/>
            <a:ext cx="7642854" cy="3095840"/>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266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chemeClr val="tx1"/>
                </a:solidFill>
              </a:rPr>
              <a:t>Asistente para la creación de perfiles: Confirmar correo electrónico</a:t>
            </a:r>
            <a:endParaRPr lang="en-US" dirty="0">
              <a:solidFill>
                <a:schemeClr val="tx1"/>
              </a:solidFill>
            </a:endParaRPr>
          </a:p>
        </p:txBody>
      </p:sp>
      <p:pic>
        <p:nvPicPr>
          <p:cNvPr id="7" name="Picture 6" descr="Step 2 of the Profile Creation Wizard asks you to confirm your email, and list any other emails you may have used.">
            <a:extLst>
              <a:ext uri="{FF2B5EF4-FFF2-40B4-BE49-F238E27FC236}">
                <a16:creationId xmlns:a16="http://schemas.microsoft.com/office/drawing/2014/main" id="{22E0CF02-4F5E-832C-A087-E1A47008A594}"/>
              </a:ext>
            </a:extLst>
          </p:cNvPr>
          <p:cNvPicPr>
            <a:picLocks noChangeAspect="1"/>
          </p:cNvPicPr>
          <p:nvPr/>
        </p:nvPicPr>
        <p:blipFill>
          <a:blip r:embed="rId3"/>
          <a:stretch>
            <a:fillRect/>
          </a:stretch>
        </p:blipFill>
        <p:spPr>
          <a:xfrm>
            <a:off x="2027548" y="1547287"/>
            <a:ext cx="8136904" cy="3763425"/>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679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chemeClr val="tx1"/>
                </a:solidFill>
              </a:rPr>
              <a:t>Asistente para la creación de perfiles: Completar el perfil</a:t>
            </a:r>
            <a:endParaRPr lang="en-US" dirty="0">
              <a:solidFill>
                <a:schemeClr val="tx1"/>
              </a:solidFill>
            </a:endParaRPr>
          </a:p>
        </p:txBody>
      </p:sp>
      <p:sp>
        <p:nvSpPr>
          <p:cNvPr id="5" name="TextBox 4">
            <a:extLst>
              <a:ext uri="{FF2B5EF4-FFF2-40B4-BE49-F238E27FC236}">
                <a16:creationId xmlns:a16="http://schemas.microsoft.com/office/drawing/2014/main" id="{C019DB36-CDD5-208F-D67A-04D03DF0DBB6}"/>
              </a:ext>
            </a:extLst>
          </p:cNvPr>
          <p:cNvSpPr txBox="1"/>
          <p:nvPr/>
        </p:nvSpPr>
        <p:spPr>
          <a:xfrm>
            <a:off x="3745282" y="2154477"/>
            <a:ext cx="3594970" cy="2592887"/>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 will complete your basic profile by adding your department, your role, and your time period of affiliation with the institution. This will complete the basics required for a profile. </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Now that you have your basic profile, you may open your profile and provide detailed information so that it is complete and robust for funding opportunities and potential collaborators.</a:t>
            </a:r>
          </a:p>
        </p:txBody>
      </p:sp>
      <p:pic>
        <p:nvPicPr>
          <p:cNvPr id="7" name="Picture 6" descr="The final step of the Profile Creation Wizard presents fields for Organization, Department, Role, and Time period.">
            <a:extLst>
              <a:ext uri="{FF2B5EF4-FFF2-40B4-BE49-F238E27FC236}">
                <a16:creationId xmlns:a16="http://schemas.microsoft.com/office/drawing/2014/main" id="{EEADAB26-D5C2-82C0-8FA4-9E0D72248919}"/>
              </a:ext>
            </a:extLst>
          </p:cNvPr>
          <p:cNvPicPr>
            <a:picLocks noChangeAspect="1"/>
          </p:cNvPicPr>
          <p:nvPr/>
        </p:nvPicPr>
        <p:blipFill>
          <a:blip r:embed="rId3"/>
          <a:stretch>
            <a:fillRect/>
          </a:stretch>
        </p:blipFill>
        <p:spPr>
          <a:xfrm>
            <a:off x="2781381" y="1084422"/>
            <a:ext cx="6629237" cy="4689155"/>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870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1487488" y="2500313"/>
            <a:ext cx="9217025"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s-ES" sz="3600" dirty="0">
                <a:solidFill>
                  <a:schemeClr val="tx1"/>
                </a:solidFill>
                <a:ea typeface="+mn-ea"/>
                <a:cs typeface="+mn-cs"/>
              </a:rPr>
              <a:t>Visualización y edición de su perfil</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742210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n-US" dirty="0" err="1">
                <a:solidFill>
                  <a:schemeClr val="tx1"/>
                </a:solidFill>
              </a:rPr>
              <a:t>Descripción</a:t>
            </a:r>
            <a:r>
              <a:rPr lang="en-US" dirty="0">
                <a:solidFill>
                  <a:schemeClr val="tx1"/>
                </a:solidFill>
              </a:rPr>
              <a:t> general del perfil</a:t>
            </a:r>
          </a:p>
        </p:txBody>
      </p:sp>
      <p:sp>
        <p:nvSpPr>
          <p:cNvPr id="5" name="TextBox 4">
            <a:extLst>
              <a:ext uri="{FF2B5EF4-FFF2-40B4-BE49-F238E27FC236}">
                <a16:creationId xmlns:a16="http://schemas.microsoft.com/office/drawing/2014/main" id="{5B4ED727-C572-E84F-A5A3-41E09E2041FD}"/>
              </a:ext>
            </a:extLst>
          </p:cNvPr>
          <p:cNvSpPr txBox="1"/>
          <p:nvPr/>
        </p:nvSpPr>
        <p:spPr>
          <a:xfrm>
            <a:off x="590403" y="871388"/>
            <a:ext cx="10019142" cy="1755625"/>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To view your profile, go to the main menu in Pivot-RP and open the menu with your name on it, then select your profile. You can also find links to your profile from the home dashboard page, as well as the sidebar on the Funding and Profiles search tabs.</a:t>
            </a:r>
          </a:p>
          <a:p>
            <a:pPr marL="0" marR="0">
              <a:lnSpc>
                <a:spcPct val="107000"/>
              </a:lnSpc>
              <a:spcBef>
                <a:spcPts val="0"/>
              </a:spcBef>
              <a:spcAft>
                <a:spcPts val="800"/>
              </a:spcAft>
            </a:pPr>
            <a:endParaRPr lang="en-US" sz="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Your basic profile will have an overview tab. Additional tabs for your profile include Publications, Grants, and Patents, and will appear once you add those details.</a:t>
            </a:r>
          </a:p>
          <a:p>
            <a:pPr marL="0" marR="0">
              <a:lnSpc>
                <a:spcPct val="107000"/>
              </a:lnSpc>
              <a:spcBef>
                <a:spcPts val="0"/>
              </a:spcBef>
              <a:spcAft>
                <a:spcPts val="800"/>
              </a:spcAft>
            </a:pPr>
            <a:endParaRPr lang="en-US" sz="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Note the option to add a proxy. This feature allows you to designate another person who may be assigned to maintain and update your profile.</a:t>
            </a:r>
          </a:p>
          <a:p>
            <a:pPr marL="0" marR="0">
              <a:lnSpc>
                <a:spcPct val="107000"/>
              </a:lnSpc>
              <a:spcBef>
                <a:spcPts val="0"/>
              </a:spcBef>
              <a:spcAft>
                <a:spcPts val="800"/>
              </a:spcAft>
            </a:pPr>
            <a:endParaRPr lang="en-US" sz="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On the right sidebar, below your contact details, you will see the heading “Funding Matches.” Under this is a list of funding opportunities. These funding opportunities have been recommended to you based on the information in your profile and the information in the funding opportunity. As long as you have an active profile, you will always have matching funding opportunities provided to you automatically. You may also see funding opportunities that match the description of your institutional department. To edit your profile, select the Edit profile button.</a:t>
            </a:r>
          </a:p>
          <a:p>
            <a:pPr marL="0" marR="0">
              <a:lnSpc>
                <a:spcPct val="107000"/>
              </a:lnSpc>
              <a:spcBef>
                <a:spcPts val="0"/>
              </a:spcBef>
              <a:spcAft>
                <a:spcPts val="800"/>
              </a:spcAft>
            </a:pPr>
            <a:endParaRPr lang="en-US" sz="800" b="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You will also see the heading “Impact Metrics”. If you have linked your profile to your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(as will be described on the next slide), you will see several key metrics from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Selecting View additional metrics will take you to the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page, either directly to your profile or to the login page, depending on how your institution has set up authentication. </a:t>
            </a:r>
          </a:p>
          <a:p>
            <a:pPr marL="0" marR="0">
              <a:lnSpc>
                <a:spcPct val="107000"/>
              </a:lnSpc>
              <a:spcBef>
                <a:spcPts val="0"/>
              </a:spcBef>
              <a:spcAft>
                <a:spcPts val="800"/>
              </a:spcAft>
            </a:pP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If you have not linked your Pivot-RP profile to your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you will see a link labeled “View Impact and Citation metrics in Web of Science.” This will take you to the </a:t>
            </a:r>
            <a:r>
              <a:rPr lang="en-US" sz="800" b="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800" b="0" dirty="0">
                <a:effectLst/>
                <a:latin typeface="Avenir Next LT Pro" panose="020B0504020202020204" pitchFamily="34" charset="0"/>
                <a:ea typeface="Calibri" panose="020F0502020204030204" pitchFamily="34" charset="0"/>
                <a:cs typeface="Times New Roman" panose="02020603050405020304" pitchFamily="18" charset="0"/>
              </a:rPr>
              <a:t> home where you can log in, or create an account. Please note that if your institution does not subscribe to Web of Science, you can still log into a free account with limited access to Web of Science features.</a:t>
            </a:r>
          </a:p>
          <a:p>
            <a:endParaRPr lang="en-US" sz="800" b="0" dirty="0"/>
          </a:p>
          <a:p>
            <a:pPr algn="l"/>
            <a:endParaRPr lang="en-US" sz="800" dirty="0" err="1"/>
          </a:p>
        </p:txBody>
      </p:sp>
      <p:pic>
        <p:nvPicPr>
          <p:cNvPr id="10" name="Picture 9" descr="Profile overview for Rachel Bornstein. The Overview tab lists Affiliations, Degrees and Keywords. Other tabs have not been added.">
            <a:extLst>
              <a:ext uri="{FF2B5EF4-FFF2-40B4-BE49-F238E27FC236}">
                <a16:creationId xmlns:a16="http://schemas.microsoft.com/office/drawing/2014/main" id="{7B1D5D22-B6FD-19DE-1FD4-825F40E4E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403" y="806412"/>
            <a:ext cx="10282076" cy="3128977"/>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11" name="Text Placeholder 5">
            <a:extLst>
              <a:ext uri="{FF2B5EF4-FFF2-40B4-BE49-F238E27FC236}">
                <a16:creationId xmlns:a16="http://schemas.microsoft.com/office/drawing/2014/main" id="{F722772F-3BE6-336C-242D-83629356012C}"/>
              </a:ext>
            </a:extLst>
          </p:cNvPr>
          <p:cNvSpPr txBox="1">
            <a:spLocks/>
          </p:cNvSpPr>
          <p:nvPr/>
        </p:nvSpPr>
        <p:spPr>
          <a:xfrm>
            <a:off x="466901" y="4070987"/>
            <a:ext cx="10321615" cy="2286812"/>
          </a:xfrm>
          <a:prstGeom prst="rect">
            <a:avLst/>
          </a:prstGeom>
          <a:noFill/>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lang="en-US"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lang="en-US"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lang="en-GB"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Overview</a:t>
            </a:r>
            <a:r>
              <a:rPr lang="en-US" sz="1600" dirty="0"/>
              <a:t> </a:t>
            </a:r>
            <a:r>
              <a:rPr lang="es-ES" sz="1600" dirty="0"/>
              <a:t>es la pestaña básica de perfil</a:t>
            </a:r>
            <a:r>
              <a:rPr lang="en-US" sz="1600" dirty="0"/>
              <a:t>. </a:t>
            </a:r>
            <a:r>
              <a:rPr lang="es-ES" sz="1600" dirty="0"/>
              <a:t>Las pestañas de Publicaciones, Subvenciones y Patentes aparecerán una vez que agregue esa información a su perfil.</a:t>
            </a:r>
            <a:endParaRPr lang="en-US" sz="1600" dirty="0"/>
          </a:p>
          <a:p>
            <a:r>
              <a:rPr lang="en-US" sz="1600" b="1" dirty="0"/>
              <a:t>Add a Proxy</a:t>
            </a:r>
            <a:r>
              <a:rPr lang="en-US" sz="1600" dirty="0"/>
              <a:t> </a:t>
            </a:r>
            <a:r>
              <a:rPr lang="es-ES" sz="1600" dirty="0"/>
              <a:t>le permite designar a otra persona para mantener su perfil</a:t>
            </a:r>
            <a:r>
              <a:rPr lang="en-US" sz="1600" dirty="0"/>
              <a:t>.</a:t>
            </a:r>
          </a:p>
          <a:p>
            <a:r>
              <a:rPr lang="en-US" sz="1600" b="1" dirty="0"/>
              <a:t>Funding Matches </a:t>
            </a:r>
            <a:r>
              <a:rPr lang="es-ES" sz="1600" dirty="0"/>
              <a:t>se generan automáticamente en función de la información de su perfil. También puede ver coincidencias basadas en la descripción de su departamento institucional</a:t>
            </a:r>
            <a:r>
              <a:rPr lang="en-US" sz="1600" dirty="0"/>
              <a:t>.</a:t>
            </a:r>
            <a:endParaRPr lang="en-US" sz="1600" b="1" dirty="0"/>
          </a:p>
          <a:p>
            <a:r>
              <a:rPr lang="en-US" sz="1600" b="1" dirty="0"/>
              <a:t>Impact Metrics</a:t>
            </a:r>
            <a:r>
              <a:rPr lang="en-US" sz="1600" dirty="0"/>
              <a:t> </a:t>
            </a:r>
            <a:r>
              <a:rPr lang="es-ES" sz="1600" dirty="0"/>
              <a:t>están relacionados con las métricas que se encuentran en Web </a:t>
            </a:r>
            <a:r>
              <a:rPr lang="es-ES" sz="1600" dirty="0" err="1"/>
              <a:t>of</a:t>
            </a:r>
            <a:r>
              <a:rPr lang="es-ES" sz="1600" dirty="0"/>
              <a:t> </a:t>
            </a:r>
            <a:r>
              <a:rPr lang="es-ES" sz="1600" dirty="0" err="1"/>
              <a:t>Science</a:t>
            </a:r>
            <a:r>
              <a:rPr lang="en-US" sz="1600" dirty="0"/>
              <a:t>. </a:t>
            </a:r>
            <a:r>
              <a:rPr lang="en-US" sz="1600" dirty="0" err="1"/>
              <a:t>Vincule</a:t>
            </a:r>
            <a:r>
              <a:rPr lang="en-US" sz="1600" dirty="0"/>
              <a:t> </a:t>
            </a:r>
            <a:r>
              <a:rPr lang="en-US" sz="1600" dirty="0" err="1"/>
              <a:t>su</a:t>
            </a:r>
            <a:r>
              <a:rPr lang="en-US" sz="1600" dirty="0"/>
              <a:t> perfil a </a:t>
            </a:r>
            <a:r>
              <a:rPr lang="en-US" sz="1600" dirty="0" err="1"/>
              <a:t>su</a:t>
            </a:r>
            <a:r>
              <a:rPr lang="en-US" sz="1600" dirty="0"/>
              <a:t> ID de investigador de Web of Science para </a:t>
            </a:r>
            <a:r>
              <a:rPr lang="en-US" sz="1600" dirty="0" err="1"/>
              <a:t>ver</a:t>
            </a:r>
            <a:r>
              <a:rPr lang="en-US" sz="1600" dirty="0"/>
              <a:t> las </a:t>
            </a:r>
            <a:r>
              <a:rPr lang="en-US" sz="1600" dirty="0" err="1"/>
              <a:t>métricas</a:t>
            </a:r>
            <a:r>
              <a:rPr lang="en-US" sz="1600" dirty="0"/>
              <a:t> </a:t>
            </a:r>
            <a:r>
              <a:rPr lang="en-US" sz="1600" dirty="0" err="1"/>
              <a:t>aquí</a:t>
            </a:r>
            <a:r>
              <a:rPr lang="en-US" sz="1600" dirty="0"/>
              <a:t>, o </a:t>
            </a:r>
            <a:r>
              <a:rPr lang="es-ES" sz="1600" dirty="0"/>
              <a:t>seleccione el enlace que lo dirigirá a la página de inicio de Web </a:t>
            </a:r>
            <a:r>
              <a:rPr lang="es-ES" sz="1600" dirty="0" err="1"/>
              <a:t>of</a:t>
            </a:r>
            <a:r>
              <a:rPr lang="es-ES" sz="1600" dirty="0"/>
              <a:t> </a:t>
            </a:r>
            <a:r>
              <a:rPr lang="es-ES" sz="1600" dirty="0" err="1"/>
              <a:t>Science</a:t>
            </a:r>
            <a:r>
              <a:rPr lang="es-ES" sz="1600" dirty="0"/>
              <a:t>.</a:t>
            </a:r>
            <a:endParaRPr lang="en-US" sz="1600" b="1" dirty="0"/>
          </a:p>
        </p:txBody>
      </p:sp>
      <p:sp>
        <p:nvSpPr>
          <p:cNvPr id="12" name="Rectangle 11">
            <a:extLst>
              <a:ext uri="{FF2B5EF4-FFF2-40B4-BE49-F238E27FC236}">
                <a16:creationId xmlns:a16="http://schemas.microsoft.com/office/drawing/2014/main" id="{DF4293EF-B18E-83F9-2843-78668AEC6CD1}"/>
              </a:ext>
              <a:ext uri="{C183D7F6-B498-43B3-948B-1728B52AA6E4}">
                <adec:decorative xmlns:adec="http://schemas.microsoft.com/office/drawing/2017/decorative" val="1"/>
              </a:ext>
            </a:extLst>
          </p:cNvPr>
          <p:cNvSpPr/>
          <p:nvPr/>
        </p:nvSpPr>
        <p:spPr>
          <a:xfrm>
            <a:off x="7105757" y="1263148"/>
            <a:ext cx="934931" cy="269626"/>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0262C4B9-2256-E718-02A9-565284ECA3CE}"/>
              </a:ext>
              <a:ext uri="{C183D7F6-B498-43B3-948B-1728B52AA6E4}">
                <adec:decorative xmlns:adec="http://schemas.microsoft.com/office/drawing/2017/decorative" val="1"/>
              </a:ext>
            </a:extLst>
          </p:cNvPr>
          <p:cNvSpPr/>
          <p:nvPr/>
        </p:nvSpPr>
        <p:spPr>
          <a:xfrm>
            <a:off x="8229403" y="2812494"/>
            <a:ext cx="2546627" cy="918768"/>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4" name="Rectangle 13">
            <a:extLst>
              <a:ext uri="{FF2B5EF4-FFF2-40B4-BE49-F238E27FC236}">
                <a16:creationId xmlns:a16="http://schemas.microsoft.com/office/drawing/2014/main" id="{4AEF8869-A114-D519-10F8-93FFA90FE831}"/>
              </a:ext>
              <a:ext uri="{C183D7F6-B498-43B3-948B-1728B52AA6E4}">
                <adec:decorative xmlns:adec="http://schemas.microsoft.com/office/drawing/2017/decorative" val="1"/>
              </a:ext>
            </a:extLst>
          </p:cNvPr>
          <p:cNvSpPr/>
          <p:nvPr/>
        </p:nvSpPr>
        <p:spPr>
          <a:xfrm>
            <a:off x="8226024" y="1697699"/>
            <a:ext cx="2017571" cy="918769"/>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50979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046D-E64E-A386-504C-6CD1AA2AA071}"/>
              </a:ext>
            </a:extLst>
          </p:cNvPr>
          <p:cNvSpPr>
            <a:spLocks noGrp="1"/>
          </p:cNvSpPr>
          <p:nvPr>
            <p:ph type="title"/>
          </p:nvPr>
        </p:nvSpPr>
        <p:spPr>
          <a:xfrm>
            <a:off x="372924" y="275754"/>
            <a:ext cx="8281986" cy="251885"/>
          </a:xfrm>
        </p:spPr>
        <p:txBody>
          <a:bodyPr/>
          <a:lstStyle/>
          <a:p>
            <a:r>
              <a:rPr lang="es-ES" dirty="0">
                <a:solidFill>
                  <a:schemeClr val="tx1"/>
                </a:solidFill>
              </a:rPr>
              <a:t>Edición de su perfil</a:t>
            </a:r>
            <a:endParaRPr lang="en-US" dirty="0">
              <a:solidFill>
                <a:schemeClr val="tx1"/>
              </a:solidFill>
            </a:endParaRPr>
          </a:p>
        </p:txBody>
      </p:sp>
      <p:sp>
        <p:nvSpPr>
          <p:cNvPr id="5" name="TextBox 4">
            <a:extLst>
              <a:ext uri="{FF2B5EF4-FFF2-40B4-BE49-F238E27FC236}">
                <a16:creationId xmlns:a16="http://schemas.microsoft.com/office/drawing/2014/main" id="{F5CB3CFE-84BB-C3B9-AA18-B812BBD575E7}"/>
              </a:ext>
            </a:extLst>
          </p:cNvPr>
          <p:cNvSpPr txBox="1"/>
          <p:nvPr/>
        </p:nvSpPr>
        <p:spPr>
          <a:xfrm>
            <a:off x="5406398" y="1415441"/>
            <a:ext cx="6234738" cy="4371584"/>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The edit profile page will open in a separate browser tab.</a:t>
            </a:r>
          </a:p>
          <a:p>
            <a:pPr marL="0" marR="0">
              <a:lnSpc>
                <a:spcPct val="107000"/>
              </a:lnSpc>
              <a:spcBef>
                <a:spcPts val="0"/>
              </a:spcBef>
              <a:spcAft>
                <a:spcPts val="800"/>
              </a:spcAft>
            </a:pPr>
            <a:endParaRPr lang="en-US" sz="7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Clicking the add buttons allow editing of each category. When available, the question mark icon will provide more information about a category.</a:t>
            </a:r>
          </a:p>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For the Links category, one or more links may be added or files uploaded. These may include a personal web page, CV page, or a publication page. </a:t>
            </a:r>
          </a:p>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If you have an ORCID (open researcher and contributor ID) you may add that as well. Once added, you may associate the two so that your Pivot-RP profile will sync with your ORCID profile. </a:t>
            </a:r>
          </a:p>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You may additionally add an ISNI (international standard name identifier)</a:t>
            </a:r>
          </a:p>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You can also add your </a:t>
            </a:r>
            <a:r>
              <a:rPr lang="en-US" sz="700" dirty="0" err="1">
                <a:effectLst/>
                <a:latin typeface="Avenir Next LT Pro" panose="020B0504020202020204" pitchFamily="34" charset="0"/>
                <a:ea typeface="Calibri" panose="020F0502020204030204" pitchFamily="34" charset="0"/>
                <a:cs typeface="Times New Roman" panose="02020603050405020304" pitchFamily="18" charset="0"/>
              </a:rPr>
              <a:t>WoS</a:t>
            </a: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 (Web of Science) </a:t>
            </a:r>
            <a:r>
              <a:rPr lang="en-US" sz="700"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 which is a unique identifier that connects an author to their work in the web of science ecosystem. </a:t>
            </a:r>
            <a:r>
              <a:rPr lang="en-US" sz="700" b="1" dirty="0">
                <a:effectLst/>
                <a:latin typeface="Avenir Next LT Pro" panose="020B0504020202020204" pitchFamily="34" charset="0"/>
                <a:ea typeface="Calibri" panose="020F0502020204030204" pitchFamily="34" charset="0"/>
                <a:cs typeface="Times New Roman" panose="02020603050405020304" pitchFamily="18" charset="0"/>
              </a:rPr>
              <a:t>As noted in the previous slide, adding your </a:t>
            </a:r>
            <a:r>
              <a:rPr lang="en-US" sz="700" b="1" dirty="0" err="1">
                <a:effectLst/>
                <a:latin typeface="Avenir Next LT Pro" panose="020B0504020202020204" pitchFamily="34" charset="0"/>
                <a:ea typeface="Calibri" panose="020F0502020204030204" pitchFamily="34" charset="0"/>
                <a:cs typeface="Times New Roman" panose="02020603050405020304" pitchFamily="18" charset="0"/>
              </a:rPr>
              <a:t>ResearcherID</a:t>
            </a:r>
            <a:r>
              <a:rPr lang="en-US" sz="700" b="1" dirty="0">
                <a:effectLst/>
                <a:latin typeface="Avenir Next LT Pro" panose="020B0504020202020204" pitchFamily="34" charset="0"/>
                <a:ea typeface="Calibri" panose="020F0502020204030204" pitchFamily="34" charset="0"/>
                <a:cs typeface="Times New Roman" panose="02020603050405020304" pitchFamily="18" charset="0"/>
              </a:rPr>
              <a:t> will allow you to see key Impact and Citation metrics from your profile in Web of Science in your Pivot-RP profile.</a:t>
            </a:r>
            <a:endParaRPr lang="en-US" sz="7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Expertise, affiliations, education, languages, associations, and honors may be added to fortify your profile.</a:t>
            </a:r>
          </a:p>
          <a:p>
            <a:r>
              <a:rPr lang="en-US" sz="700" dirty="0">
                <a:effectLst/>
                <a:latin typeface="Avenir Next LT Pro" panose="020B0504020202020204" pitchFamily="34" charset="0"/>
                <a:ea typeface="Calibri" panose="020F0502020204030204" pitchFamily="34" charset="0"/>
                <a:cs typeface="Times New Roman" panose="02020603050405020304" pitchFamily="18" charset="0"/>
              </a:rPr>
              <a:t>The keywords option is particularly important. It allows you to provide your own word descriptors of your expertise, but additionally supplies descriptors that are drawn from within Pivot-RP from common terms associated with funding opportunities. The Pivot-RP search engine will use the keyword terms to find better funding matches to your expertise.</a:t>
            </a:r>
            <a:endParaRPr lang="en-US" sz="700" dirty="0"/>
          </a:p>
          <a:p>
            <a:pPr algn="l"/>
            <a:endParaRPr lang="en-US" sz="700" dirty="0" err="1"/>
          </a:p>
        </p:txBody>
      </p:sp>
      <p:sp>
        <p:nvSpPr>
          <p:cNvPr id="6" name="Text Placeholder 5">
            <a:extLst>
              <a:ext uri="{FF2B5EF4-FFF2-40B4-BE49-F238E27FC236}">
                <a16:creationId xmlns:a16="http://schemas.microsoft.com/office/drawing/2014/main" id="{EB7E6400-355B-1D3B-8B35-5320FBBAACC2}"/>
              </a:ext>
            </a:extLst>
          </p:cNvPr>
          <p:cNvSpPr>
            <a:spLocks noGrp="1"/>
          </p:cNvSpPr>
          <p:nvPr>
            <p:ph type="body" sz="quarter" idx="14"/>
          </p:nvPr>
        </p:nvSpPr>
        <p:spPr>
          <a:xfrm>
            <a:off x="372924" y="986039"/>
            <a:ext cx="4888008" cy="5217812"/>
          </a:xfrm>
        </p:spPr>
        <p:txBody>
          <a:bodyPr/>
          <a:lstStyle/>
          <a:p>
            <a:pPr marL="0" indent="0">
              <a:buNone/>
            </a:pPr>
            <a:r>
              <a:rPr lang="es-ES" b="1" dirty="0"/>
              <a:t>Use el botón “</a:t>
            </a:r>
            <a:r>
              <a:rPr lang="es-ES" b="1" dirty="0" err="1"/>
              <a:t>Add</a:t>
            </a:r>
            <a:r>
              <a:rPr lang="es-ES" b="1" dirty="0"/>
              <a:t>" para agregar:</a:t>
            </a:r>
          </a:p>
          <a:p>
            <a:r>
              <a:rPr lang="en-US" dirty="0"/>
              <a:t>Links: </a:t>
            </a:r>
            <a:r>
              <a:rPr lang="en-US" dirty="0" err="1"/>
              <a:t>Pueden</a:t>
            </a:r>
            <a:r>
              <a:rPr lang="en-US" dirty="0"/>
              <a:t> ser URLs o </a:t>
            </a:r>
            <a:r>
              <a:rPr lang="en-US" dirty="0" err="1"/>
              <a:t>archivos</a:t>
            </a:r>
            <a:r>
              <a:rPr lang="en-US" dirty="0"/>
              <a:t> </a:t>
            </a:r>
            <a:r>
              <a:rPr lang="en-US" dirty="0" err="1"/>
              <a:t>cargados</a:t>
            </a:r>
            <a:r>
              <a:rPr lang="en-US" dirty="0"/>
              <a:t> (</a:t>
            </a:r>
            <a:r>
              <a:rPr lang="en-US" dirty="0" err="1"/>
              <a:t>página</a:t>
            </a:r>
            <a:r>
              <a:rPr lang="en-US" dirty="0"/>
              <a:t> web personal, CV o </a:t>
            </a:r>
            <a:r>
              <a:rPr lang="en-US" dirty="0" err="1"/>
              <a:t>página</a:t>
            </a:r>
            <a:r>
              <a:rPr lang="en-US" dirty="0"/>
              <a:t> de </a:t>
            </a:r>
            <a:r>
              <a:rPr lang="en-US" dirty="0" err="1"/>
              <a:t>publicaciones</a:t>
            </a:r>
            <a:r>
              <a:rPr lang="en-US" dirty="0"/>
              <a:t>)</a:t>
            </a:r>
          </a:p>
          <a:p>
            <a:r>
              <a:rPr lang="en-US" dirty="0"/>
              <a:t>ORCID: </a:t>
            </a:r>
            <a:r>
              <a:rPr lang="es-ES" dirty="0"/>
              <a:t>Una vez agregado, los dos pueden asociarse para que su perfil Pivot-RP se sincronice con su perfil ORCID</a:t>
            </a:r>
            <a:endParaRPr lang="en-US" dirty="0"/>
          </a:p>
          <a:p>
            <a:r>
              <a:rPr lang="en-US" dirty="0"/>
              <a:t>ISNI</a:t>
            </a:r>
          </a:p>
          <a:p>
            <a:r>
              <a:rPr lang="en-US" dirty="0"/>
              <a:t>Web of Science </a:t>
            </a:r>
            <a:r>
              <a:rPr lang="en-US" dirty="0" err="1"/>
              <a:t>ResearcherID</a:t>
            </a:r>
            <a:r>
              <a:rPr lang="en-US" dirty="0"/>
              <a:t>: </a:t>
            </a:r>
            <a:r>
              <a:rPr lang="es-ES" dirty="0"/>
              <a:t>Le permite ver las métricas clave de impacto y citas en su archivo Pivot-RP</a:t>
            </a:r>
          </a:p>
          <a:p>
            <a:r>
              <a:rPr lang="en-US" dirty="0" err="1"/>
              <a:t>Experiencia</a:t>
            </a:r>
            <a:endParaRPr lang="en-US" dirty="0"/>
          </a:p>
          <a:p>
            <a:r>
              <a:rPr lang="en-US" dirty="0" err="1"/>
              <a:t>Afiliaciones</a:t>
            </a:r>
            <a:endParaRPr lang="en-US" dirty="0"/>
          </a:p>
          <a:p>
            <a:r>
              <a:rPr lang="en-US" dirty="0" err="1"/>
              <a:t>Educación</a:t>
            </a:r>
            <a:endParaRPr lang="en-US" dirty="0"/>
          </a:p>
          <a:p>
            <a:r>
              <a:rPr lang="en-US" dirty="0"/>
              <a:t>Keywords: </a:t>
            </a:r>
            <a:r>
              <a:rPr lang="es-ES" dirty="0"/>
              <a:t>Proporciona descriptores de términos comunes asociados con oportunidades de financiamiento</a:t>
            </a:r>
            <a:endParaRPr lang="en-US" dirty="0"/>
          </a:p>
          <a:p>
            <a:r>
              <a:rPr lang="en-US" dirty="0" err="1"/>
              <a:t>Idiomas</a:t>
            </a:r>
            <a:r>
              <a:rPr lang="en-US" dirty="0"/>
              <a:t>, </a:t>
            </a:r>
            <a:r>
              <a:rPr lang="en-US" dirty="0" err="1"/>
              <a:t>Asociaciones</a:t>
            </a:r>
            <a:r>
              <a:rPr lang="en-US" dirty="0"/>
              <a:t>, </a:t>
            </a:r>
            <a:r>
              <a:rPr lang="en-US" dirty="0" err="1"/>
              <a:t>Honores</a:t>
            </a:r>
            <a:endParaRPr lang="en-US" dirty="0"/>
          </a:p>
        </p:txBody>
      </p:sp>
      <p:pic>
        <p:nvPicPr>
          <p:cNvPr id="10" name="Picture 9" descr="Edit Profile page for Rachel Bornstein. The Add button appears on the right side of each field that is empty. For fields with information added, the button is labeled Edit.">
            <a:extLst>
              <a:ext uri="{FF2B5EF4-FFF2-40B4-BE49-F238E27FC236}">
                <a16:creationId xmlns:a16="http://schemas.microsoft.com/office/drawing/2014/main" id="{7A474322-BDE3-60DE-9A81-3217412227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06398" y="401696"/>
            <a:ext cx="6497024" cy="5802155"/>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7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D872-F053-205B-41CC-C1FC5F5EA7AF}"/>
              </a:ext>
            </a:extLst>
          </p:cNvPr>
          <p:cNvSpPr>
            <a:spLocks noGrp="1"/>
          </p:cNvSpPr>
          <p:nvPr>
            <p:ph type="title"/>
          </p:nvPr>
        </p:nvSpPr>
        <p:spPr/>
        <p:txBody>
          <a:bodyPr/>
          <a:lstStyle/>
          <a:p>
            <a:r>
              <a:rPr lang="es-ES" dirty="0">
                <a:solidFill>
                  <a:schemeClr val="tx1"/>
                </a:solidFill>
              </a:rPr>
              <a:t>Agregar publicaciones a su perfil</a:t>
            </a:r>
            <a:endParaRPr lang="en-US" dirty="0">
              <a:solidFill>
                <a:schemeClr val="tx1"/>
              </a:solidFill>
            </a:endParaRPr>
          </a:p>
        </p:txBody>
      </p:sp>
      <p:sp>
        <p:nvSpPr>
          <p:cNvPr id="5" name="TextBox 4">
            <a:extLst>
              <a:ext uri="{FF2B5EF4-FFF2-40B4-BE49-F238E27FC236}">
                <a16:creationId xmlns:a16="http://schemas.microsoft.com/office/drawing/2014/main" id="{3A343D20-6DE9-930F-A8DD-3ED2EF770C17}"/>
              </a:ext>
            </a:extLst>
          </p:cNvPr>
          <p:cNvSpPr txBox="1"/>
          <p:nvPr/>
        </p:nvSpPr>
        <p:spPr>
          <a:xfrm>
            <a:off x="3432132" y="1252603"/>
            <a:ext cx="4597052" cy="3532339"/>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 the publications page, you have the option of either editing or adding new publications that you have authored.</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When adding publications, you may either fill out the provided form, or you may batch upload publications from a CV or file. RIS and </a:t>
            </a:r>
            <a:r>
              <a:rPr lang="en-US" sz="800" dirty="0" err="1">
                <a:effectLst/>
                <a:latin typeface="Avenir Next LT Pro" panose="020B0504020202020204" pitchFamily="34" charset="0"/>
                <a:ea typeface="Calibri" panose="020F0502020204030204" pitchFamily="34" charset="0"/>
                <a:cs typeface="Times New Roman" panose="02020603050405020304" pitchFamily="18" charset="0"/>
              </a:rPr>
              <a:t>BibTeX</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 formats will be accepted.</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Pivot-RP offers a shortcut to filling in the form by performing an automatic lookup of titles against the vast bibliographic index of ProQuest and Ex Libris library discovery services. </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Start by typing a title, and options will be presented. If a match is found, select your publication title and most of the metadata fields in the form will be filled in automatically. You may then fill out the remainder of the form.</a:t>
            </a:r>
          </a:p>
          <a:p>
            <a:endParaRPr lang="en-US" sz="800" dirty="0"/>
          </a:p>
          <a:p>
            <a:pPr algn="l"/>
            <a:endParaRPr lang="en-US" sz="800" dirty="0" err="1"/>
          </a:p>
        </p:txBody>
      </p:sp>
      <p:pic>
        <p:nvPicPr>
          <p:cNvPr id="8" name="Picture 7" descr="The Add Publications form has fields for Publication Type, Title, Authors, Journal,&#10;Publish Date, Volume, Issue, Pages, Abstract, and a dropdown menu to add more fields. ">
            <a:extLst>
              <a:ext uri="{FF2B5EF4-FFF2-40B4-BE49-F238E27FC236}">
                <a16:creationId xmlns:a16="http://schemas.microsoft.com/office/drawing/2014/main" id="{6283D4FB-0033-18C0-B330-1DF50B2C2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725" y="869978"/>
            <a:ext cx="6587171" cy="5402636"/>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867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B1D992E-B954-7969-6598-97E7C792C668}"/>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a:stretch/>
        </p:blipFill>
        <p:spPr/>
      </p:pic>
      <p:sp>
        <p:nvSpPr>
          <p:cNvPr id="34" name="Text Placeholder 33">
            <a:extLst>
              <a:ext uri="{FF2B5EF4-FFF2-40B4-BE49-F238E27FC236}">
                <a16:creationId xmlns:a16="http://schemas.microsoft.com/office/drawing/2014/main" id="{992D5F2B-45B2-35CB-1741-639C39C2611A}"/>
              </a:ext>
            </a:extLst>
          </p:cNvPr>
          <p:cNvSpPr>
            <a:spLocks noGrp="1"/>
          </p:cNvSpPr>
          <p:nvPr>
            <p:ph type="title" idx="4294967295"/>
          </p:nvPr>
        </p:nvSpPr>
        <p:spPr>
          <a:xfrm>
            <a:off x="550863" y="909638"/>
            <a:ext cx="2808287" cy="539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ct val="85000"/>
              </a:lnSpc>
              <a:spcBef>
                <a:spcPts val="900"/>
              </a:spcBef>
              <a:defRPr/>
            </a:pPr>
            <a:r>
              <a:rPr lang="en-US" sz="3600" b="1" dirty="0" err="1">
                <a:solidFill>
                  <a:schemeClr val="tx1"/>
                </a:solidFill>
                <a:ea typeface="+mn-ea"/>
                <a:cs typeface="+mn-cs"/>
              </a:rPr>
              <a:t>Objetivos</a:t>
            </a:r>
            <a:r>
              <a:rPr lang="en-US" sz="3600" b="1" dirty="0">
                <a:solidFill>
                  <a:schemeClr val="tx1"/>
                </a:solidFill>
                <a:ea typeface="+mn-ea"/>
                <a:cs typeface="+mn-cs"/>
              </a:rPr>
              <a:t> de la </a:t>
            </a:r>
            <a:r>
              <a:rPr lang="en-US" sz="3600" b="1" dirty="0" err="1">
                <a:solidFill>
                  <a:schemeClr val="tx1"/>
                </a:solidFill>
                <a:ea typeface="+mn-ea"/>
                <a:cs typeface="+mn-cs"/>
              </a:rPr>
              <a:t>sesión</a:t>
            </a:r>
            <a:endParaRPr kumimoji="0" lang="en-US"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 Placeholder 53">
            <a:extLst>
              <a:ext uri="{FF2B5EF4-FFF2-40B4-BE49-F238E27FC236}">
                <a16:creationId xmlns:a16="http://schemas.microsoft.com/office/drawing/2014/main" id="{BAA43C43-D6FB-5B82-E866-81FDC9BDEB37}"/>
              </a:ext>
            </a:extLst>
          </p:cNvPr>
          <p:cNvSpPr>
            <a:spLocks noGrp="1"/>
          </p:cNvSpPr>
          <p:nvPr>
            <p:ph type="body" sz="quarter" idx="13"/>
          </p:nvPr>
        </p:nvSpPr>
        <p:spPr>
          <a:xfrm>
            <a:off x="4428836" y="542179"/>
            <a:ext cx="7504546" cy="5773642"/>
          </a:xfrm>
        </p:spPr>
        <p:txBody>
          <a:bodyPr/>
          <a:lstStyle/>
          <a:p>
            <a:pPr marL="285750" indent="-285750">
              <a:buFont typeface="Arial" panose="020B0604020202020204" pitchFamily="34" charset="0"/>
              <a:buChar char="•"/>
            </a:pPr>
            <a:r>
              <a:rPr lang="es-ES" sz="2400" dirty="0">
                <a:solidFill>
                  <a:schemeClr val="tx2"/>
                </a:solidFill>
              </a:rPr>
              <a:t>Describir Pivot-RP y sus beneficios para la financiación y la colaboración en investigación</a:t>
            </a:r>
          </a:p>
          <a:p>
            <a:endParaRPr lang="en-US" sz="2400" dirty="0">
              <a:solidFill>
                <a:schemeClr val="tx2"/>
              </a:solidFill>
            </a:endParaRPr>
          </a:p>
          <a:p>
            <a:pPr marL="285750" indent="-285750">
              <a:buFont typeface="Arial" panose="020B0604020202020204" pitchFamily="34" charset="0"/>
              <a:buChar char="•"/>
            </a:pPr>
            <a:r>
              <a:rPr lang="en-US" sz="2400" dirty="0" err="1">
                <a:solidFill>
                  <a:schemeClr val="tx2"/>
                </a:solidFill>
              </a:rPr>
              <a:t>Crear</a:t>
            </a:r>
            <a:r>
              <a:rPr lang="en-US" sz="2400" dirty="0">
                <a:solidFill>
                  <a:schemeClr val="tx2"/>
                </a:solidFill>
              </a:rPr>
              <a:t>, </a:t>
            </a:r>
            <a:r>
              <a:rPr lang="en-US" sz="2400" dirty="0" err="1">
                <a:solidFill>
                  <a:schemeClr val="tx2"/>
                </a:solidFill>
              </a:rPr>
              <a:t>reclamar</a:t>
            </a:r>
            <a:r>
              <a:rPr lang="en-US" sz="2400" dirty="0">
                <a:solidFill>
                  <a:schemeClr val="tx2"/>
                </a:solidFill>
              </a:rPr>
              <a:t> o </a:t>
            </a:r>
            <a:r>
              <a:rPr lang="en-US" sz="2400" dirty="0" err="1">
                <a:solidFill>
                  <a:schemeClr val="tx2"/>
                </a:solidFill>
              </a:rPr>
              <a:t>revisar</a:t>
            </a:r>
            <a:r>
              <a:rPr lang="en-US" sz="2400" dirty="0">
                <a:solidFill>
                  <a:schemeClr val="tx2"/>
                </a:solidFill>
              </a:rPr>
              <a:t> </a:t>
            </a:r>
            <a:r>
              <a:rPr lang="en-US" sz="2400" dirty="0" err="1">
                <a:solidFill>
                  <a:schemeClr val="tx2"/>
                </a:solidFill>
              </a:rPr>
              <a:t>su</a:t>
            </a:r>
            <a:r>
              <a:rPr lang="en-US" sz="2400" dirty="0">
                <a:solidFill>
                  <a:schemeClr val="tx2"/>
                </a:solidFill>
              </a:rPr>
              <a:t> perfil professional</a:t>
            </a:r>
          </a:p>
          <a:p>
            <a:pPr marL="285750" indent="-285750">
              <a:buFont typeface="Arial" panose="020B0604020202020204" pitchFamily="34" charset="0"/>
              <a:buChar char="•"/>
            </a:pPr>
            <a:endParaRPr lang="en-GB" sz="2400" dirty="0">
              <a:solidFill>
                <a:schemeClr val="tx2"/>
              </a:solidFill>
            </a:endParaRPr>
          </a:p>
          <a:p>
            <a:pPr marL="285750" indent="-285750">
              <a:buFont typeface="Arial" panose="020B0604020202020204" pitchFamily="34" charset="0"/>
              <a:buChar char="•"/>
            </a:pPr>
            <a:r>
              <a:rPr lang="es-ES" sz="2400" dirty="0">
                <a:solidFill>
                  <a:schemeClr val="tx2"/>
                </a:solidFill>
              </a:rPr>
              <a:t>Descubrir colaboradores de investigación a través de perfiles Pivot-RP</a:t>
            </a:r>
            <a:endParaRPr lang="en-GB" sz="2400" dirty="0">
              <a:solidFill>
                <a:schemeClr val="tx2"/>
              </a:solidFill>
            </a:endParaRPr>
          </a:p>
        </p:txBody>
      </p:sp>
    </p:spTree>
    <p:extLst>
      <p:ext uri="{BB962C8B-B14F-4D97-AF65-F5344CB8AC3E}">
        <p14:creationId xmlns:p14="http://schemas.microsoft.com/office/powerpoint/2010/main" val="81505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2CAD-37E9-70D0-90ED-8D44D383E03F}"/>
              </a:ext>
            </a:extLst>
          </p:cNvPr>
          <p:cNvSpPr>
            <a:spLocks noGrp="1"/>
          </p:cNvSpPr>
          <p:nvPr>
            <p:ph type="title"/>
          </p:nvPr>
        </p:nvSpPr>
        <p:spPr/>
        <p:txBody>
          <a:bodyPr/>
          <a:lstStyle/>
          <a:p>
            <a:r>
              <a:rPr lang="es-ES" dirty="0">
                <a:solidFill>
                  <a:schemeClr val="tx1"/>
                </a:solidFill>
              </a:rPr>
              <a:t>Edición de publicaciones en su perfil</a:t>
            </a:r>
            <a:endParaRPr lang="en-US" dirty="0">
              <a:solidFill>
                <a:schemeClr val="tx1"/>
              </a:solidFill>
            </a:endParaRPr>
          </a:p>
        </p:txBody>
      </p:sp>
      <p:sp>
        <p:nvSpPr>
          <p:cNvPr id="5" name="TextBox 4">
            <a:extLst>
              <a:ext uri="{FF2B5EF4-FFF2-40B4-BE49-F238E27FC236}">
                <a16:creationId xmlns:a16="http://schemas.microsoft.com/office/drawing/2014/main" id="{8B8B54C5-ED66-1A1D-9D39-6F0B9B961311}"/>
              </a:ext>
            </a:extLst>
          </p:cNvPr>
          <p:cNvSpPr txBox="1"/>
          <p:nvPr/>
        </p:nvSpPr>
        <p:spPr>
          <a:xfrm>
            <a:off x="1841326" y="1853852"/>
            <a:ext cx="8041710" cy="2705622"/>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Under edit, you may choose to make a publication visible or hidden, remove it as a duplicate, or remove it altogether.</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After taking any of these actions, you will continue to be able to access and change the status of a publication through the tabs on the top of the screen.</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The Suggestions tab will provide suggestions to you or proxy administrators of publications located by the system that are pending your approval to be added to your profile.</a:t>
            </a:r>
          </a:p>
          <a:p>
            <a:pPr algn="l"/>
            <a:endParaRPr lang="en-US" sz="800" dirty="0" err="1"/>
          </a:p>
        </p:txBody>
      </p:sp>
      <p:pic>
        <p:nvPicPr>
          <p:cNvPr id="8" name="Picture 7" descr="Once publications are added, they will be listed on one of the tabs: Visible, Hidden, Duplicate, Removed, or Suggested. The buttons for editing a publication are found to the right of the information about that publication.">
            <a:extLst>
              <a:ext uri="{FF2B5EF4-FFF2-40B4-BE49-F238E27FC236}">
                <a16:creationId xmlns:a16="http://schemas.microsoft.com/office/drawing/2014/main" id="{8F4F9735-7E2C-DE97-1F11-EF582109D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381" y="1552809"/>
            <a:ext cx="9495238" cy="3752381"/>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797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AF42-8913-D24F-96C8-6191064529AC}"/>
              </a:ext>
            </a:extLst>
          </p:cNvPr>
          <p:cNvSpPr>
            <a:spLocks noGrp="1"/>
          </p:cNvSpPr>
          <p:nvPr>
            <p:ph type="title"/>
          </p:nvPr>
        </p:nvSpPr>
        <p:spPr/>
        <p:txBody>
          <a:bodyPr/>
          <a:lstStyle/>
          <a:p>
            <a:r>
              <a:rPr lang="es-ES" dirty="0">
                <a:solidFill>
                  <a:schemeClr val="tx1"/>
                </a:solidFill>
              </a:rPr>
              <a:t>Editar o añadir subvenciones a su perfil</a:t>
            </a:r>
            <a:endParaRPr lang="en-US" dirty="0">
              <a:solidFill>
                <a:schemeClr val="tx1"/>
              </a:solidFill>
            </a:endParaRPr>
          </a:p>
        </p:txBody>
      </p:sp>
      <p:sp>
        <p:nvSpPr>
          <p:cNvPr id="5" name="TextBox 4">
            <a:extLst>
              <a:ext uri="{FF2B5EF4-FFF2-40B4-BE49-F238E27FC236}">
                <a16:creationId xmlns:a16="http://schemas.microsoft.com/office/drawing/2014/main" id="{5B03D0ED-2D4E-C7A6-54BB-9E2FD9F043B5}"/>
              </a:ext>
            </a:extLst>
          </p:cNvPr>
          <p:cNvSpPr txBox="1"/>
          <p:nvPr/>
        </p:nvSpPr>
        <p:spPr>
          <a:xfrm>
            <a:off x="3344449" y="1478071"/>
            <a:ext cx="4835047" cy="2968669"/>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Adding and editing grants works similarly to publications, with suggestions specifically designed for grants. Grants may be added manually as well.</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Pivot-RP offers a shortcut for adding metadata for awarded grants automatically. There is a searchable index that allows you to enter the Sponsor, or funder name, and then an Award ID. The system will search for the grant and fill out the form automatically with any metadata that Pivot-RP has access to. </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Required fields for Grants are Sponsor, Title, and Begin Date.</a:t>
            </a:r>
          </a:p>
          <a:p>
            <a:pPr algn="l"/>
            <a:endParaRPr lang="en-US" sz="800" dirty="0" err="1"/>
          </a:p>
        </p:txBody>
      </p:sp>
      <p:pic>
        <p:nvPicPr>
          <p:cNvPr id="8" name="Picture 7" descr="The form for adding grants to your profile has features for Sponsor, Award ID, Sponsor Department / Agency, Title, Investigators, Begin Date, End Date, Amount with Currency dropdown menu, Institution, and Abstract.">
            <a:extLst>
              <a:ext uri="{FF2B5EF4-FFF2-40B4-BE49-F238E27FC236}">
                <a16:creationId xmlns:a16="http://schemas.microsoft.com/office/drawing/2014/main" id="{4BCB58FA-0832-011C-3AEF-87812FA5B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855" y="995423"/>
            <a:ext cx="6834290" cy="5352930"/>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62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A055-5BD6-A07C-9F85-B610644F6B3A}"/>
              </a:ext>
            </a:extLst>
          </p:cNvPr>
          <p:cNvSpPr>
            <a:spLocks noGrp="1"/>
          </p:cNvSpPr>
          <p:nvPr>
            <p:ph type="title"/>
          </p:nvPr>
        </p:nvSpPr>
        <p:spPr/>
        <p:txBody>
          <a:bodyPr/>
          <a:lstStyle/>
          <a:p>
            <a:r>
              <a:rPr lang="en-US" dirty="0" err="1">
                <a:solidFill>
                  <a:schemeClr val="tx1"/>
                </a:solidFill>
              </a:rPr>
              <a:t>Editar</a:t>
            </a:r>
            <a:r>
              <a:rPr lang="en-US" dirty="0">
                <a:solidFill>
                  <a:schemeClr val="tx1"/>
                </a:solidFill>
              </a:rPr>
              <a:t> o </a:t>
            </a:r>
            <a:r>
              <a:rPr lang="en-US" dirty="0" err="1">
                <a:solidFill>
                  <a:schemeClr val="tx1"/>
                </a:solidFill>
              </a:rPr>
              <a:t>añadir</a:t>
            </a:r>
            <a:r>
              <a:rPr lang="en-US" dirty="0">
                <a:solidFill>
                  <a:schemeClr val="tx1"/>
                </a:solidFill>
              </a:rPr>
              <a:t> patentes a </a:t>
            </a:r>
            <a:r>
              <a:rPr lang="en-US" dirty="0" err="1">
                <a:solidFill>
                  <a:schemeClr val="tx1"/>
                </a:solidFill>
              </a:rPr>
              <a:t>su</a:t>
            </a:r>
            <a:r>
              <a:rPr lang="en-US" dirty="0">
                <a:solidFill>
                  <a:schemeClr val="tx1"/>
                </a:solidFill>
              </a:rPr>
              <a:t> perfil</a:t>
            </a:r>
          </a:p>
        </p:txBody>
      </p:sp>
      <p:sp>
        <p:nvSpPr>
          <p:cNvPr id="5" name="TextBox 4">
            <a:extLst>
              <a:ext uri="{FF2B5EF4-FFF2-40B4-BE49-F238E27FC236}">
                <a16:creationId xmlns:a16="http://schemas.microsoft.com/office/drawing/2014/main" id="{538E82E8-EE14-4EE8-174B-2AB1564FE86A}"/>
              </a:ext>
            </a:extLst>
          </p:cNvPr>
          <p:cNvSpPr txBox="1"/>
          <p:nvPr/>
        </p:nvSpPr>
        <p:spPr>
          <a:xfrm>
            <a:off x="2680570" y="1102290"/>
            <a:ext cx="5348614" cy="4121063"/>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Once again, editing and adding patents features a form similar to adding grants or publications. Select an Issuing Country from the dropdown list and enter a patent number, and the system will search for your patent and populate known metadata.</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 may also add patents manually. Required fields for patents are Title and Issue Date.</a:t>
            </a:r>
          </a:p>
          <a:p>
            <a:pPr algn="l"/>
            <a:endParaRPr lang="en-US" sz="800" dirty="0" err="1"/>
          </a:p>
        </p:txBody>
      </p:sp>
      <p:pic>
        <p:nvPicPr>
          <p:cNvPr id="8" name="Picture 7" descr="The form for adding patents to your profile include fields for Issuing Country, Patent Number, Kind Code, Title, Inventors, Assignees, Issue Date, and Abstract.">
            <a:extLst>
              <a:ext uri="{FF2B5EF4-FFF2-40B4-BE49-F238E27FC236}">
                <a16:creationId xmlns:a16="http://schemas.microsoft.com/office/drawing/2014/main" id="{06DBAC0C-D285-2D60-284F-B3B718F61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047" y="776619"/>
            <a:ext cx="9161905" cy="5304762"/>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328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1487488" y="2500313"/>
            <a:ext cx="9217025"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s-ES" sz="3600" dirty="0">
                <a:solidFill>
                  <a:schemeClr val="tx1"/>
                </a:solidFill>
                <a:ea typeface="+mn-ea"/>
                <a:cs typeface="+mn-cs"/>
              </a:rPr>
              <a:t>Búsqueda de colaboradores de investigación</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66484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CF56-666F-2076-E542-84260D6DF69D}"/>
              </a:ext>
            </a:extLst>
          </p:cNvPr>
          <p:cNvSpPr>
            <a:spLocks noGrp="1"/>
          </p:cNvSpPr>
          <p:nvPr>
            <p:ph type="title"/>
          </p:nvPr>
        </p:nvSpPr>
        <p:spPr/>
        <p:txBody>
          <a:bodyPr/>
          <a:lstStyle/>
          <a:p>
            <a:r>
              <a:rPr lang="en-US" dirty="0" err="1">
                <a:solidFill>
                  <a:schemeClr val="tx1"/>
                </a:solidFill>
              </a:rPr>
              <a:t>Buscando</a:t>
            </a:r>
            <a:r>
              <a:rPr lang="en-US" dirty="0">
                <a:solidFill>
                  <a:schemeClr val="tx1"/>
                </a:solidFill>
              </a:rPr>
              <a:t> </a:t>
            </a:r>
            <a:r>
              <a:rPr lang="en-US" dirty="0" err="1">
                <a:solidFill>
                  <a:schemeClr val="tx1"/>
                </a:solidFill>
              </a:rPr>
              <a:t>perfiles</a:t>
            </a:r>
            <a:endParaRPr lang="en-US" dirty="0">
              <a:solidFill>
                <a:schemeClr val="tx1"/>
              </a:solidFill>
            </a:endParaRPr>
          </a:p>
        </p:txBody>
      </p:sp>
      <p:sp>
        <p:nvSpPr>
          <p:cNvPr id="5" name="TextBox 4">
            <a:extLst>
              <a:ext uri="{FF2B5EF4-FFF2-40B4-BE49-F238E27FC236}">
                <a16:creationId xmlns:a16="http://schemas.microsoft.com/office/drawing/2014/main" id="{D1D60078-923D-22C0-43B0-CFD5CB054630}"/>
              </a:ext>
            </a:extLst>
          </p:cNvPr>
          <p:cNvSpPr txBox="1"/>
          <p:nvPr/>
        </p:nvSpPr>
        <p:spPr>
          <a:xfrm>
            <a:off x="2617940" y="2167003"/>
            <a:ext cx="3118981" cy="2492679"/>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To browse profiles, start by selecting Profiles from the main navigation bar.</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By default, Profile Discovery will be selected from the left sidebar, allowing you to view profiles from among your various university departments.</a:t>
            </a:r>
          </a:p>
          <a:p>
            <a:pPr algn="l"/>
            <a:endParaRPr lang="en-US" sz="800" dirty="0" err="1"/>
          </a:p>
        </p:txBody>
      </p:sp>
      <p:pic>
        <p:nvPicPr>
          <p:cNvPr id="8" name="Picture 7" descr="The Profiles page. Options on the left sidebar are Profile Discovery and Your Profile. The Profile Discovery option is selected, showing departments with researcher profiles from the user's institution. Each department listing has an arrow for expanding the menu and a &quot;View Profiles&quot; link.">
            <a:extLst>
              <a:ext uri="{FF2B5EF4-FFF2-40B4-BE49-F238E27FC236}">
                <a16:creationId xmlns:a16="http://schemas.microsoft.com/office/drawing/2014/main" id="{6BB6868F-7A54-98C0-1075-93C0B8A9E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25" y="1196542"/>
            <a:ext cx="10995949" cy="4464916"/>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70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72AF-9F37-9C0F-64DD-3BF26E330065}"/>
              </a:ext>
            </a:extLst>
          </p:cNvPr>
          <p:cNvSpPr>
            <a:spLocks noGrp="1"/>
          </p:cNvSpPr>
          <p:nvPr>
            <p:ph type="title"/>
          </p:nvPr>
        </p:nvSpPr>
        <p:spPr/>
        <p:txBody>
          <a:bodyPr/>
          <a:lstStyle/>
          <a:p>
            <a:r>
              <a:rPr lang="es-ES" dirty="0">
                <a:solidFill>
                  <a:schemeClr val="tx1"/>
                </a:solidFill>
              </a:rPr>
              <a:t>Página de detalles del perfil</a:t>
            </a:r>
            <a:endParaRPr lang="en-US" dirty="0">
              <a:solidFill>
                <a:schemeClr val="tx1"/>
              </a:solidFill>
            </a:endParaRPr>
          </a:p>
        </p:txBody>
      </p:sp>
      <p:sp>
        <p:nvSpPr>
          <p:cNvPr id="5" name="TextBox 4">
            <a:extLst>
              <a:ext uri="{FF2B5EF4-FFF2-40B4-BE49-F238E27FC236}">
                <a16:creationId xmlns:a16="http://schemas.microsoft.com/office/drawing/2014/main" id="{652897FB-710B-9453-53E6-5FDBB8AD9DD4}"/>
              </a:ext>
            </a:extLst>
          </p:cNvPr>
          <p:cNvSpPr txBox="1"/>
          <p:nvPr/>
        </p:nvSpPr>
        <p:spPr>
          <a:xfrm>
            <a:off x="3269293" y="2292263"/>
            <a:ext cx="5273458" cy="2192055"/>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Once you select a profile, you'll be taken to the professional profile for that individual. Contact information is provided.</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Matched funding opportunities driven by the individual’s profile are linked, as well as funding opportunities that are matched to the department.</a:t>
            </a:r>
          </a:p>
          <a:p>
            <a:pPr algn="l"/>
            <a:endParaRPr lang="en-US" dirty="0" err="1"/>
          </a:p>
        </p:txBody>
      </p:sp>
      <p:pic>
        <p:nvPicPr>
          <p:cNvPr id="8" name="Picture 7" descr="A sample Profile Detail page with identifying information blurred.">
            <a:extLst>
              <a:ext uri="{FF2B5EF4-FFF2-40B4-BE49-F238E27FC236}">
                <a16:creationId xmlns:a16="http://schemas.microsoft.com/office/drawing/2014/main" id="{9FA0409A-C951-DF0F-0F42-8BD3FE2D8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24" y="887384"/>
            <a:ext cx="9906383" cy="5278305"/>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63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B63F-91B1-CD22-52F6-E5430CE23229}"/>
              </a:ext>
            </a:extLst>
          </p:cNvPr>
          <p:cNvSpPr>
            <a:spLocks noGrp="1"/>
          </p:cNvSpPr>
          <p:nvPr>
            <p:ph type="title"/>
          </p:nvPr>
        </p:nvSpPr>
        <p:spPr/>
        <p:txBody>
          <a:bodyPr/>
          <a:lstStyle/>
          <a:p>
            <a:r>
              <a:rPr lang="es-ES" dirty="0">
                <a:solidFill>
                  <a:schemeClr val="tx1"/>
                </a:solidFill>
              </a:rPr>
              <a:t>Creación de un grupo de colaboración</a:t>
            </a:r>
            <a:endParaRPr lang="en-US" dirty="0">
              <a:solidFill>
                <a:schemeClr val="tx1"/>
              </a:solidFill>
            </a:endParaRPr>
          </a:p>
        </p:txBody>
      </p:sp>
      <p:sp>
        <p:nvSpPr>
          <p:cNvPr id="5" name="TextBox 4">
            <a:extLst>
              <a:ext uri="{FF2B5EF4-FFF2-40B4-BE49-F238E27FC236}">
                <a16:creationId xmlns:a16="http://schemas.microsoft.com/office/drawing/2014/main" id="{5EB3C5F2-3314-A10C-0ED2-F5D61346BC3D}"/>
              </a:ext>
            </a:extLst>
          </p:cNvPr>
          <p:cNvSpPr txBox="1"/>
          <p:nvPr/>
        </p:nvSpPr>
        <p:spPr>
          <a:xfrm>
            <a:off x="4484318" y="2367419"/>
            <a:ext cx="6889315" cy="1916482"/>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If you wish to create a collaboration group, you may select from the profiles in your browsed or searched list. Groups can receive funding alerts and other communications of mutual interest. On the resulting screen, you may give the Group a name and a description and notify those who are invited. As a group owner, you may add or delete members.</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Pivot-RP administrators at your institution may have additional privileges to create public groups. These are groups where you can join or “self subscribe” to receive topical funding information that administrators may share with groups. These public groups will be visible to anyone at your institution and appear below your list of personal groups.</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If you wish to access and edit your personal saved groups, you may do so through your login menu on the upper right side of the page, the home dashboard page, or the sidebar of the funding search tab.</a:t>
            </a:r>
          </a:p>
          <a:p>
            <a:endParaRPr lang="en-US" sz="800" dirty="0"/>
          </a:p>
          <a:p>
            <a:pPr algn="l"/>
            <a:endParaRPr lang="en-US" sz="800" dirty="0" err="1"/>
          </a:p>
        </p:txBody>
      </p:sp>
      <p:pic>
        <p:nvPicPr>
          <p:cNvPr id="10" name="Picture 9" descr="A list of three profiles with the Add to Group button highlighted. The checkboxes are selected to add all three to a group.">
            <a:extLst>
              <a:ext uri="{FF2B5EF4-FFF2-40B4-BE49-F238E27FC236}">
                <a16:creationId xmlns:a16="http://schemas.microsoft.com/office/drawing/2014/main" id="{CE105D55-4B18-7618-E422-24EFF1B3DB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901" y="1433762"/>
            <a:ext cx="3019048" cy="3990475"/>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14" name="Arrow: Right 13" descr="Selecting the Add to Group button will cause the Add to Group form to display.">
            <a:extLst>
              <a:ext uri="{FF2B5EF4-FFF2-40B4-BE49-F238E27FC236}">
                <a16:creationId xmlns:a16="http://schemas.microsoft.com/office/drawing/2014/main" id="{A4CAB495-2367-AB57-D0B5-71464FE1E4FF}"/>
              </a:ext>
              <a:ext uri="{C183D7F6-B498-43B3-948B-1728B52AA6E4}">
                <adec:decorative xmlns:adec="http://schemas.microsoft.com/office/drawing/2017/decorative" val="0"/>
              </a:ext>
            </a:extLst>
          </p:cNvPr>
          <p:cNvSpPr/>
          <p:nvPr/>
        </p:nvSpPr>
        <p:spPr>
          <a:xfrm>
            <a:off x="2662178" y="2189545"/>
            <a:ext cx="1250065" cy="345312"/>
          </a:xfrm>
          <a:prstGeom prst="right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pic>
        <p:nvPicPr>
          <p:cNvPr id="12" name="Picture 11" descr="The Add to Group box features fields to enter a name for the group and a description. Below the description is a box showing the names that were selected and providing the option to type more names or email addresses.">
            <a:extLst>
              <a:ext uri="{FF2B5EF4-FFF2-40B4-BE49-F238E27FC236}">
                <a16:creationId xmlns:a16="http://schemas.microsoft.com/office/drawing/2014/main" id="{DE0D9323-E6D0-9A2A-B0DC-E874D20F83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8341" y="1890973"/>
            <a:ext cx="7706758" cy="3076052"/>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F384DEF-E224-F62A-48EF-3879F5B30A35}"/>
              </a:ext>
              <a:ext uri="{C183D7F6-B498-43B3-948B-1728B52AA6E4}">
                <adec:decorative xmlns:adec="http://schemas.microsoft.com/office/drawing/2017/decorative" val="1"/>
              </a:ext>
            </a:extLst>
          </p:cNvPr>
          <p:cNvSpPr/>
          <p:nvPr/>
        </p:nvSpPr>
        <p:spPr>
          <a:xfrm>
            <a:off x="1570582" y="2189545"/>
            <a:ext cx="1091596" cy="345312"/>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21159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0C4B-ABB1-68B8-89A1-94A6543618DF}"/>
              </a:ext>
            </a:extLst>
          </p:cNvPr>
          <p:cNvSpPr>
            <a:spLocks noGrp="1"/>
          </p:cNvSpPr>
          <p:nvPr>
            <p:ph type="title"/>
          </p:nvPr>
        </p:nvSpPr>
        <p:spPr/>
        <p:txBody>
          <a:bodyPr/>
          <a:lstStyle/>
          <a:p>
            <a:r>
              <a:rPr lang="es-ES" dirty="0">
                <a:solidFill>
                  <a:schemeClr val="tx1"/>
                </a:solidFill>
              </a:rPr>
              <a:t>Búsqueda de perfiles mediante términos clave</a:t>
            </a:r>
            <a:endParaRPr lang="en-US" dirty="0">
              <a:solidFill>
                <a:schemeClr val="tx1"/>
              </a:solidFill>
            </a:endParaRPr>
          </a:p>
        </p:txBody>
      </p:sp>
      <p:sp>
        <p:nvSpPr>
          <p:cNvPr id="5" name="TextBox 4">
            <a:extLst>
              <a:ext uri="{FF2B5EF4-FFF2-40B4-BE49-F238E27FC236}">
                <a16:creationId xmlns:a16="http://schemas.microsoft.com/office/drawing/2014/main" id="{C970F34B-F02A-0244-C8B5-D20E30F88CD6}"/>
              </a:ext>
            </a:extLst>
          </p:cNvPr>
          <p:cNvSpPr txBox="1"/>
          <p:nvPr/>
        </p:nvSpPr>
        <p:spPr>
          <a:xfrm>
            <a:off x="2317315" y="2442575"/>
            <a:ext cx="7954027" cy="876822"/>
          </a:xfrm>
          <a:prstGeom prst="rect">
            <a:avLst/>
          </a:prstGeom>
          <a:solidFill>
            <a:schemeClr val="bg1"/>
          </a:solidFill>
          <a:ln>
            <a:solidFill>
              <a:schemeClr val="accent2"/>
            </a:solidFill>
          </a:ln>
        </p:spPr>
        <p:txBody>
          <a:bodyPr wrap="square" rtlCol="0">
            <a:noAutofit/>
          </a:bodyPr>
          <a:lstStyle/>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To search profiles by key terms from the profiles, start at the Profiles menu. Enter your search term or terms. These could be names of possible researchers, subjects, affiliations, departments, or any searchable field in a profile.</a:t>
            </a:r>
          </a:p>
          <a:p>
            <a:pPr algn="l"/>
            <a:endParaRPr lang="en-US" sz="800" dirty="0" err="1"/>
          </a:p>
        </p:txBody>
      </p:sp>
      <p:pic>
        <p:nvPicPr>
          <p:cNvPr id="8" name="Picture 7" descr="The Profiles search page with an empty search box. A link to the Advanced Search is below the search box.">
            <a:extLst>
              <a:ext uri="{FF2B5EF4-FFF2-40B4-BE49-F238E27FC236}">
                <a16:creationId xmlns:a16="http://schemas.microsoft.com/office/drawing/2014/main" id="{E814FF90-7DA2-9A2A-D646-F9F5C99AE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809" y="2101236"/>
            <a:ext cx="10152381" cy="1447619"/>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7" name="Text Placeholder 5">
            <a:extLst>
              <a:ext uri="{FF2B5EF4-FFF2-40B4-BE49-F238E27FC236}">
                <a16:creationId xmlns:a16="http://schemas.microsoft.com/office/drawing/2014/main" id="{4AA68FA8-5F98-8AD2-8EEC-26D29367DF3A}"/>
              </a:ext>
            </a:extLst>
          </p:cNvPr>
          <p:cNvSpPr txBox="1">
            <a:spLocks/>
          </p:cNvSpPr>
          <p:nvPr/>
        </p:nvSpPr>
        <p:spPr>
          <a:xfrm>
            <a:off x="1019810" y="4032954"/>
            <a:ext cx="10152380" cy="2689235"/>
          </a:xfrm>
          <a:prstGeom prst="rect">
            <a:avLst/>
          </a:prstGeom>
          <a:noFill/>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lang="en-US"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lang="en-US"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lang="en-GB"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Buscar por nombre de investigador, tema, afiliaciones, departamentos o cualquier campo de búsqueda en un perfil</a:t>
            </a:r>
            <a:endParaRPr lang="en-US" sz="1800" dirty="0"/>
          </a:p>
        </p:txBody>
      </p:sp>
    </p:spTree>
    <p:extLst>
      <p:ext uri="{BB962C8B-B14F-4D97-AF65-F5344CB8AC3E}">
        <p14:creationId xmlns:p14="http://schemas.microsoft.com/office/powerpoint/2010/main" val="3194462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AAFC-651F-6087-7168-52064B070AE5}"/>
              </a:ext>
            </a:extLst>
          </p:cNvPr>
          <p:cNvSpPr>
            <a:spLocks noGrp="1"/>
          </p:cNvSpPr>
          <p:nvPr>
            <p:ph type="title"/>
          </p:nvPr>
        </p:nvSpPr>
        <p:spPr>
          <a:xfrm>
            <a:off x="550864" y="368828"/>
            <a:ext cx="3495043" cy="783567"/>
          </a:xfrm>
        </p:spPr>
        <p:txBody>
          <a:bodyPr/>
          <a:lstStyle/>
          <a:p>
            <a:r>
              <a:rPr lang="es-ES" dirty="0">
                <a:solidFill>
                  <a:schemeClr val="tx1"/>
                </a:solidFill>
              </a:rPr>
              <a:t>Resultados de la búsqueda de perfiles</a:t>
            </a:r>
            <a:endParaRPr lang="en-US" dirty="0">
              <a:solidFill>
                <a:schemeClr val="tx1"/>
              </a:solidFill>
            </a:endParaRPr>
          </a:p>
        </p:txBody>
      </p:sp>
      <p:sp>
        <p:nvSpPr>
          <p:cNvPr id="5" name="TextBox 4">
            <a:extLst>
              <a:ext uri="{FF2B5EF4-FFF2-40B4-BE49-F238E27FC236}">
                <a16:creationId xmlns:a16="http://schemas.microsoft.com/office/drawing/2014/main" id="{57B04A9A-034D-06A0-201E-7637FBE750C2}"/>
              </a:ext>
            </a:extLst>
          </p:cNvPr>
          <p:cNvSpPr txBox="1"/>
          <p:nvPr/>
        </p:nvSpPr>
        <p:spPr>
          <a:xfrm>
            <a:off x="5098093" y="1152395"/>
            <a:ext cx="4471792" cy="3407079"/>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Once you have entered your search terms and run your search, you may filter your results. Your results may be adjusted for search only within your institution, or to include results from across all Pivot-RP institutions.</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 may additionally filter your results by discipline.</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If you have searched across all Pivot-RP institutions, you may narrow to a specific country. Also, if you have included all Pivot-RP institutions, you may narrow by typing in a specific Pivot-RP institution name.</a:t>
            </a:r>
          </a:p>
          <a:p>
            <a:endParaRPr lang="en-US" sz="800" dirty="0"/>
          </a:p>
          <a:p>
            <a:pPr algn="l"/>
            <a:endParaRPr lang="en-US" sz="800" dirty="0" err="1"/>
          </a:p>
        </p:txBody>
      </p:sp>
      <p:pic>
        <p:nvPicPr>
          <p:cNvPr id="8" name="Picture 7" descr="The Profile Search page. Results are on the right side of the page, and filters are on the left. The Sort menu is expanded, showing that you can sort by name or relevance.">
            <a:extLst>
              <a:ext uri="{FF2B5EF4-FFF2-40B4-BE49-F238E27FC236}">
                <a16:creationId xmlns:a16="http://schemas.microsoft.com/office/drawing/2014/main" id="{BD3A35CD-A127-7443-C24D-AFB02795D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277" y="485800"/>
            <a:ext cx="5732870" cy="5232736"/>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633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87F9-9B8B-380A-DD47-750FF555F99B}"/>
              </a:ext>
            </a:extLst>
          </p:cNvPr>
          <p:cNvSpPr>
            <a:spLocks noGrp="1"/>
          </p:cNvSpPr>
          <p:nvPr>
            <p:ph type="title"/>
          </p:nvPr>
        </p:nvSpPr>
        <p:spPr>
          <a:xfrm>
            <a:off x="550864" y="368828"/>
            <a:ext cx="4046188" cy="359833"/>
          </a:xfrm>
        </p:spPr>
        <p:txBody>
          <a:bodyPr/>
          <a:lstStyle/>
          <a:p>
            <a:r>
              <a:rPr lang="en-US" dirty="0">
                <a:solidFill>
                  <a:schemeClr val="tx1"/>
                </a:solidFill>
              </a:rPr>
              <a:t>Búsqueda avanzada de </a:t>
            </a:r>
            <a:r>
              <a:rPr lang="en-US" dirty="0" err="1">
                <a:solidFill>
                  <a:schemeClr val="tx1"/>
                </a:solidFill>
              </a:rPr>
              <a:t>perfiles</a:t>
            </a:r>
            <a:endParaRPr lang="en-US" dirty="0">
              <a:solidFill>
                <a:schemeClr val="tx1"/>
              </a:solidFill>
            </a:endParaRPr>
          </a:p>
        </p:txBody>
      </p:sp>
      <p:sp>
        <p:nvSpPr>
          <p:cNvPr id="5" name="TextBox 4">
            <a:extLst>
              <a:ext uri="{FF2B5EF4-FFF2-40B4-BE49-F238E27FC236}">
                <a16:creationId xmlns:a16="http://schemas.microsoft.com/office/drawing/2014/main" id="{3494C262-870D-8AE1-8AEF-BCE833C4D6AB}"/>
              </a:ext>
            </a:extLst>
          </p:cNvPr>
          <p:cNvSpPr txBox="1"/>
          <p:nvPr/>
        </p:nvSpPr>
        <p:spPr>
          <a:xfrm>
            <a:off x="5210827" y="977030"/>
            <a:ext cx="5098094" cy="4534422"/>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In the Advanced Search for profiles, you may choose whether to search inside your own institution, or to include all other Pivot-RP institutions.</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By default, the search will include Expertise, CV Page, Keywords, Title, Homepage, Abstract, and Publication Page. You may select or deselect any of these options at any time. Two additional options are available but not preselected: affiliation and scholar name.</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If you know a scholar's name, you may enter a search in the Search by Name field.</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A list of degrees has been made available from which you may select one or more to search for.</a:t>
            </a:r>
          </a:p>
          <a:p>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The role of the individual may also be designated through the provided list.</a:t>
            </a:r>
          </a:p>
          <a:p>
            <a:endParaRPr lang="en-US" sz="800" dirty="0">
              <a:effectLst/>
              <a:latin typeface="Avenir Next LT Pro" panose="020B050402020202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 may additionally type in the name of any association or society, or an affiliation.</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The country option is filled with nations around the world from which profiles have been created. For the United states, Canada, and Australia, you may find subcategories for states provinces or territories as well.</a:t>
            </a:r>
          </a:p>
          <a:p>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Once you have made your selections, select the Search button.</a:t>
            </a:r>
            <a:endParaRPr lang="en-US" sz="800" dirty="0"/>
          </a:p>
          <a:p>
            <a:pPr algn="l"/>
            <a:endParaRPr lang="en-US" sz="800" dirty="0" err="1"/>
          </a:p>
        </p:txBody>
      </p:sp>
      <p:pic>
        <p:nvPicPr>
          <p:cNvPr id="8" name="Picture 7" descr="The Profile Advanced Search page, with all default options selected.">
            <a:extLst>
              <a:ext uri="{FF2B5EF4-FFF2-40B4-BE49-F238E27FC236}">
                <a16:creationId xmlns:a16="http://schemas.microsoft.com/office/drawing/2014/main" id="{1C5D0084-C9AB-15D8-6CDA-5EDC66775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025" y="368828"/>
            <a:ext cx="6169247" cy="5979525"/>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9" name="Text Placeholder 5">
            <a:extLst>
              <a:ext uri="{FF2B5EF4-FFF2-40B4-BE49-F238E27FC236}">
                <a16:creationId xmlns:a16="http://schemas.microsoft.com/office/drawing/2014/main" id="{B54A4325-5DDA-CE0C-FE5D-5EFFF758CB01}"/>
              </a:ext>
            </a:extLst>
          </p:cNvPr>
          <p:cNvSpPr txBox="1">
            <a:spLocks/>
          </p:cNvSpPr>
          <p:nvPr/>
        </p:nvSpPr>
        <p:spPr>
          <a:xfrm>
            <a:off x="550864" y="1516285"/>
            <a:ext cx="3845272" cy="4613054"/>
          </a:xfrm>
          <a:prstGeom prst="rect">
            <a:avLst/>
          </a:prstGeom>
          <a:noFill/>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lang="en-US"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lang="en-US"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lang="en-GB"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t>Elija los campos que desea buscar activando o anulando la selección de las casillas de verificación.</a:t>
            </a:r>
          </a:p>
          <a:p>
            <a:r>
              <a:rPr lang="es-ES" sz="1800" dirty="0"/>
              <a:t>Los campos Buscar por nombre, Asociación o sociedad y Afiliación le permiten introducir los términos de búsqueda</a:t>
            </a:r>
          </a:p>
          <a:p>
            <a:r>
              <a:rPr lang="es-ES" sz="1800" dirty="0"/>
              <a:t>Los campos Grado, Rol y País proporcionan listas de opciones disponibles entre las que puede elegir.</a:t>
            </a:r>
            <a:endParaRPr lang="en-US" sz="1800" dirty="0"/>
          </a:p>
        </p:txBody>
      </p:sp>
    </p:spTree>
    <p:extLst>
      <p:ext uri="{BB962C8B-B14F-4D97-AF65-F5344CB8AC3E}">
        <p14:creationId xmlns:p14="http://schemas.microsoft.com/office/powerpoint/2010/main" val="68273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5D10C3D-6337-2660-6977-C6B4AD184385}"/>
              </a:ext>
            </a:extLst>
          </p:cNvPr>
          <p:cNvSpPr>
            <a:spLocks noGrp="1"/>
          </p:cNvSpPr>
          <p:nvPr>
            <p:ph type="title"/>
          </p:nvPr>
        </p:nvSpPr>
        <p:spPr/>
        <p:txBody>
          <a:bodyPr/>
          <a:lstStyle/>
          <a:p>
            <a:r>
              <a:rPr lang="en-US" dirty="0">
                <a:solidFill>
                  <a:schemeClr val="tx1"/>
                </a:solidFill>
              </a:rPr>
              <a:t>¿Qué es Pivot-RP?</a:t>
            </a:r>
          </a:p>
        </p:txBody>
      </p:sp>
      <p:sp>
        <p:nvSpPr>
          <p:cNvPr id="25" name="Text Placeholder 24">
            <a:extLst>
              <a:ext uri="{FF2B5EF4-FFF2-40B4-BE49-F238E27FC236}">
                <a16:creationId xmlns:a16="http://schemas.microsoft.com/office/drawing/2014/main" id="{D07D935E-4A28-A6D1-405C-2D56A551B25E}"/>
              </a:ext>
            </a:extLst>
          </p:cNvPr>
          <p:cNvSpPr>
            <a:spLocks noGrp="1"/>
          </p:cNvSpPr>
          <p:nvPr>
            <p:ph type="body" sz="quarter" idx="13"/>
          </p:nvPr>
        </p:nvSpPr>
        <p:spPr>
          <a:xfrm>
            <a:off x="550865" y="1176948"/>
            <a:ext cx="10692858" cy="336973"/>
          </a:xfrm>
        </p:spPr>
        <p:txBody>
          <a:bodyPr/>
          <a:lstStyle/>
          <a:p>
            <a:r>
              <a:rPr lang="es-ES" dirty="0"/>
              <a:t>Pivot-RP acelera el proceso de investigación al proporcionar una única fuente para:</a:t>
            </a:r>
            <a:endParaRPr lang="en-US" dirty="0"/>
          </a:p>
        </p:txBody>
      </p:sp>
      <p:sp>
        <p:nvSpPr>
          <p:cNvPr id="26" name="Text Placeholder 25">
            <a:extLst>
              <a:ext uri="{FF2B5EF4-FFF2-40B4-BE49-F238E27FC236}">
                <a16:creationId xmlns:a16="http://schemas.microsoft.com/office/drawing/2014/main" id="{D6C9AE8C-DD7B-96E9-C79B-D7BFC2D61548}"/>
              </a:ext>
            </a:extLst>
          </p:cNvPr>
          <p:cNvSpPr>
            <a:spLocks noGrp="1"/>
          </p:cNvSpPr>
          <p:nvPr>
            <p:ph type="body" sz="quarter" idx="41"/>
          </p:nvPr>
        </p:nvSpPr>
        <p:spPr>
          <a:xfrm>
            <a:off x="544253" y="2933553"/>
            <a:ext cx="2268000" cy="270168"/>
          </a:xfrm>
        </p:spPr>
        <p:txBody>
          <a:bodyPr/>
          <a:lstStyle/>
          <a:p>
            <a:r>
              <a:rPr lang="en-US" dirty="0" err="1">
                <a:solidFill>
                  <a:schemeClr val="tx1"/>
                </a:solidFill>
              </a:rPr>
              <a:t>Financiación</a:t>
            </a:r>
            <a:endParaRPr lang="en-US" dirty="0">
              <a:solidFill>
                <a:schemeClr val="tx1"/>
              </a:solidFill>
            </a:endParaRPr>
          </a:p>
        </p:txBody>
      </p:sp>
      <p:sp>
        <p:nvSpPr>
          <p:cNvPr id="7" name="Text Placeholder 6">
            <a:extLst>
              <a:ext uri="{FF2B5EF4-FFF2-40B4-BE49-F238E27FC236}">
                <a16:creationId xmlns:a16="http://schemas.microsoft.com/office/drawing/2014/main" id="{51DBF4F7-BFCB-40C1-F283-0CF5894AD0F4}"/>
              </a:ext>
            </a:extLst>
          </p:cNvPr>
          <p:cNvSpPr>
            <a:spLocks noGrp="1"/>
          </p:cNvSpPr>
          <p:nvPr>
            <p:ph type="body" sz="quarter" idx="26"/>
          </p:nvPr>
        </p:nvSpPr>
        <p:spPr>
          <a:xfrm>
            <a:off x="544253" y="3382016"/>
            <a:ext cx="2268000" cy="1979613"/>
          </a:xfrm>
        </p:spPr>
        <p:txBody>
          <a:bodyPr/>
          <a:lstStyle/>
          <a:p>
            <a:pPr marL="0" indent="0">
              <a:buNone/>
            </a:pPr>
            <a:r>
              <a:rPr lang="es-ES" dirty="0"/>
              <a:t>Búsqueda de oportunidades de financiación para la investigación</a:t>
            </a:r>
            <a:endParaRPr lang="en-US" dirty="0"/>
          </a:p>
        </p:txBody>
      </p:sp>
      <p:sp>
        <p:nvSpPr>
          <p:cNvPr id="27" name="Text Placeholder 26">
            <a:extLst>
              <a:ext uri="{FF2B5EF4-FFF2-40B4-BE49-F238E27FC236}">
                <a16:creationId xmlns:a16="http://schemas.microsoft.com/office/drawing/2014/main" id="{44AECF6A-602A-982A-2685-639B12C3028F}"/>
              </a:ext>
            </a:extLst>
          </p:cNvPr>
          <p:cNvSpPr>
            <a:spLocks noGrp="1"/>
          </p:cNvSpPr>
          <p:nvPr>
            <p:ph type="body" sz="quarter" idx="45"/>
          </p:nvPr>
        </p:nvSpPr>
        <p:spPr>
          <a:xfrm>
            <a:off x="3359150" y="3068637"/>
            <a:ext cx="2268000" cy="270168"/>
          </a:xfrm>
        </p:spPr>
        <p:txBody>
          <a:bodyPr/>
          <a:lstStyle/>
          <a:p>
            <a:r>
              <a:rPr lang="en-US" dirty="0" err="1">
                <a:solidFill>
                  <a:schemeClr val="tx1"/>
                </a:solidFill>
              </a:rPr>
              <a:t>Perfiles</a:t>
            </a:r>
            <a:r>
              <a:rPr lang="en-US" dirty="0">
                <a:solidFill>
                  <a:schemeClr val="tx1"/>
                </a:solidFill>
              </a:rPr>
              <a:t> de investigadores</a:t>
            </a:r>
          </a:p>
        </p:txBody>
      </p:sp>
      <p:sp>
        <p:nvSpPr>
          <p:cNvPr id="9" name="Text Placeholder 8">
            <a:extLst>
              <a:ext uri="{FF2B5EF4-FFF2-40B4-BE49-F238E27FC236}">
                <a16:creationId xmlns:a16="http://schemas.microsoft.com/office/drawing/2014/main" id="{33552BEE-5AF0-B9FD-52A0-C493A92FBDA1}"/>
              </a:ext>
            </a:extLst>
          </p:cNvPr>
          <p:cNvSpPr>
            <a:spLocks noGrp="1"/>
          </p:cNvSpPr>
          <p:nvPr>
            <p:ph type="body" sz="quarter" idx="28"/>
          </p:nvPr>
        </p:nvSpPr>
        <p:spPr>
          <a:xfrm>
            <a:off x="3359150" y="3429000"/>
            <a:ext cx="2268000" cy="1979613"/>
          </a:xfrm>
        </p:spPr>
        <p:txBody>
          <a:bodyPr/>
          <a:lstStyle/>
          <a:p>
            <a:pPr marL="0" lvl="0" indent="0">
              <a:buNone/>
            </a:pPr>
            <a:r>
              <a:rPr lang="es-ES" dirty="0"/>
              <a:t>Encontrar socios potenciales para la colaboración</a:t>
            </a:r>
            <a:endParaRPr lang="en-US" dirty="0"/>
          </a:p>
        </p:txBody>
      </p:sp>
      <p:sp>
        <p:nvSpPr>
          <p:cNvPr id="28" name="Text Placeholder 27">
            <a:extLst>
              <a:ext uri="{FF2B5EF4-FFF2-40B4-BE49-F238E27FC236}">
                <a16:creationId xmlns:a16="http://schemas.microsoft.com/office/drawing/2014/main" id="{A33C53D5-5B2A-5A94-381C-D97A5C27D381}"/>
              </a:ext>
            </a:extLst>
          </p:cNvPr>
          <p:cNvSpPr>
            <a:spLocks noGrp="1"/>
          </p:cNvSpPr>
          <p:nvPr>
            <p:ph type="body" sz="quarter" idx="67"/>
          </p:nvPr>
        </p:nvSpPr>
        <p:spPr/>
        <p:txBody>
          <a:bodyPr/>
          <a:lstStyle/>
          <a:p>
            <a:r>
              <a:rPr lang="en-US" dirty="0" err="1">
                <a:solidFill>
                  <a:schemeClr val="tx1"/>
                </a:solidFill>
              </a:rPr>
              <a:t>Convocatorias</a:t>
            </a:r>
            <a:r>
              <a:rPr lang="en-US" dirty="0">
                <a:solidFill>
                  <a:schemeClr val="tx1"/>
                </a:solidFill>
              </a:rPr>
              <a:t> de </a:t>
            </a:r>
            <a:r>
              <a:rPr lang="en-US" dirty="0" err="1">
                <a:solidFill>
                  <a:schemeClr val="tx1"/>
                </a:solidFill>
              </a:rPr>
              <a:t>ponencias</a:t>
            </a:r>
            <a:endParaRPr lang="en-US" dirty="0">
              <a:solidFill>
                <a:schemeClr val="tx1"/>
              </a:solidFill>
            </a:endParaRPr>
          </a:p>
        </p:txBody>
      </p:sp>
      <p:sp>
        <p:nvSpPr>
          <p:cNvPr id="11" name="Text Placeholder 10">
            <a:extLst>
              <a:ext uri="{FF2B5EF4-FFF2-40B4-BE49-F238E27FC236}">
                <a16:creationId xmlns:a16="http://schemas.microsoft.com/office/drawing/2014/main" id="{5EE79731-E887-3019-6D32-3F013428C259}"/>
              </a:ext>
            </a:extLst>
          </p:cNvPr>
          <p:cNvSpPr>
            <a:spLocks noGrp="1"/>
          </p:cNvSpPr>
          <p:nvPr>
            <p:ph type="body" sz="quarter" idx="30"/>
          </p:nvPr>
        </p:nvSpPr>
        <p:spPr/>
        <p:txBody>
          <a:bodyPr/>
          <a:lstStyle/>
          <a:p>
            <a:pPr marL="0" lvl="0" indent="0">
              <a:buNone/>
            </a:pPr>
            <a:r>
              <a:rPr lang="en-US" dirty="0" err="1"/>
              <a:t>Oportunidades</a:t>
            </a:r>
            <a:r>
              <a:rPr lang="en-US" dirty="0"/>
              <a:t> para </a:t>
            </a:r>
            <a:r>
              <a:rPr lang="en-US" dirty="0" err="1"/>
              <a:t>contribuir</a:t>
            </a:r>
            <a:r>
              <a:rPr lang="en-US" dirty="0"/>
              <a:t> a </a:t>
            </a:r>
            <a:r>
              <a:rPr lang="en-US" dirty="0" err="1"/>
              <a:t>conferencias</a:t>
            </a:r>
            <a:r>
              <a:rPr lang="en-US" dirty="0"/>
              <a:t> o </a:t>
            </a:r>
            <a:r>
              <a:rPr lang="en-US" dirty="0" err="1"/>
              <a:t>publicaciones</a:t>
            </a:r>
            <a:r>
              <a:rPr lang="en-US" dirty="0"/>
              <a:t> </a:t>
            </a:r>
            <a:r>
              <a:rPr lang="en-US" dirty="0" err="1"/>
              <a:t>académicas</a:t>
            </a:r>
            <a:endParaRPr lang="en-US" dirty="0"/>
          </a:p>
        </p:txBody>
      </p:sp>
      <p:sp>
        <p:nvSpPr>
          <p:cNvPr id="29" name="Text Placeholder 28">
            <a:extLst>
              <a:ext uri="{FF2B5EF4-FFF2-40B4-BE49-F238E27FC236}">
                <a16:creationId xmlns:a16="http://schemas.microsoft.com/office/drawing/2014/main" id="{F54AF431-F753-19F1-484A-EB655C2E3AE1}"/>
              </a:ext>
            </a:extLst>
          </p:cNvPr>
          <p:cNvSpPr>
            <a:spLocks noGrp="1"/>
          </p:cNvSpPr>
          <p:nvPr>
            <p:ph type="body" sz="quarter" idx="70"/>
          </p:nvPr>
        </p:nvSpPr>
        <p:spPr>
          <a:xfrm>
            <a:off x="8975724" y="3293916"/>
            <a:ext cx="2437774" cy="270168"/>
          </a:xfrm>
        </p:spPr>
        <p:txBody>
          <a:bodyPr/>
          <a:lstStyle/>
          <a:p>
            <a:r>
              <a:rPr lang="en-US" dirty="0" err="1">
                <a:solidFill>
                  <a:schemeClr val="tx1"/>
                </a:solidFill>
              </a:rPr>
              <a:t>Subvenciones</a:t>
            </a:r>
            <a:r>
              <a:rPr lang="en-US" dirty="0">
                <a:solidFill>
                  <a:schemeClr val="tx1"/>
                </a:solidFill>
              </a:rPr>
              <a:t> </a:t>
            </a:r>
            <a:r>
              <a:rPr lang="en-US" dirty="0" err="1">
                <a:solidFill>
                  <a:schemeClr val="tx1"/>
                </a:solidFill>
              </a:rPr>
              <a:t>otorgadas</a:t>
            </a:r>
            <a:r>
              <a:rPr lang="en-US" dirty="0">
                <a:solidFill>
                  <a:schemeClr val="tx1"/>
                </a:solidFill>
              </a:rPr>
              <a:t> </a:t>
            </a:r>
            <a:r>
              <a:rPr lang="en-US" dirty="0" err="1">
                <a:solidFill>
                  <a:schemeClr val="tx1"/>
                </a:solidFill>
              </a:rPr>
              <a:t>anteriormente</a:t>
            </a:r>
            <a:endParaRPr lang="en-US" dirty="0">
              <a:solidFill>
                <a:schemeClr val="tx1"/>
              </a:solidFill>
            </a:endParaRPr>
          </a:p>
        </p:txBody>
      </p:sp>
      <p:sp>
        <p:nvSpPr>
          <p:cNvPr id="12" name="Text Placeholder 11">
            <a:extLst>
              <a:ext uri="{FF2B5EF4-FFF2-40B4-BE49-F238E27FC236}">
                <a16:creationId xmlns:a16="http://schemas.microsoft.com/office/drawing/2014/main" id="{016E6AAA-CBC0-8104-CD06-9F67B32FC3B5}"/>
              </a:ext>
            </a:extLst>
          </p:cNvPr>
          <p:cNvSpPr>
            <a:spLocks noGrp="1"/>
          </p:cNvSpPr>
          <p:nvPr>
            <p:ph type="body" sz="quarter" idx="32"/>
          </p:nvPr>
        </p:nvSpPr>
        <p:spPr>
          <a:xfrm>
            <a:off x="8975724" y="3701439"/>
            <a:ext cx="2268000" cy="1979613"/>
          </a:xfrm>
        </p:spPr>
        <p:txBody>
          <a:bodyPr/>
          <a:lstStyle/>
          <a:p>
            <a:pPr marL="0" indent="0">
              <a:buNone/>
            </a:pPr>
            <a:r>
              <a:rPr lang="es-ES" dirty="0"/>
              <a:t>Obtenga información sobre proyectos que se financiaron anteriormente</a:t>
            </a:r>
            <a:endParaRPr lang="en-US" dirty="0"/>
          </a:p>
        </p:txBody>
      </p:sp>
      <p:pic>
        <p:nvPicPr>
          <p:cNvPr id="18" name="Picture Placeholder 17">
            <a:extLst>
              <a:ext uri="{FF2B5EF4-FFF2-40B4-BE49-F238E27FC236}">
                <a16:creationId xmlns:a16="http://schemas.microsoft.com/office/drawing/2014/main" id="{6EF212FC-107F-2A20-777D-0E7894FB82A2}"/>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288" b="2288"/>
          <a:stretch>
            <a:fillRect/>
          </a:stretch>
        </p:blipFill>
        <p:spPr/>
      </p:pic>
      <p:pic>
        <p:nvPicPr>
          <p:cNvPr id="22" name="Picture Placeholder 21">
            <a:extLst>
              <a:ext uri="{FF2B5EF4-FFF2-40B4-BE49-F238E27FC236}">
                <a16:creationId xmlns:a16="http://schemas.microsoft.com/office/drawing/2014/main" id="{46D55203-CA66-9953-9BE1-B6656E110501}"/>
              </a:ext>
              <a:ext uri="{C183D7F6-B498-43B3-948B-1728B52AA6E4}">
                <adec:decorative xmlns:adec="http://schemas.microsoft.com/office/drawing/2017/decorative" val="1"/>
              </a:ext>
            </a:extLst>
          </p:cNvPr>
          <p:cNvPicPr>
            <a:picLocks noGrp="1" noChangeAspect="1"/>
          </p:cNvPicPr>
          <p:nvPr>
            <p:ph type="pic" sz="quarter" idx="27"/>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288" b="2288"/>
          <a:stretch>
            <a:fillRect/>
          </a:stretch>
        </p:blipFill>
        <p:spPr>
          <a:xfrm>
            <a:off x="3359150" y="1815303"/>
            <a:ext cx="936257" cy="892971"/>
          </a:xfrm>
        </p:spPr>
      </p:pic>
      <p:pic>
        <p:nvPicPr>
          <p:cNvPr id="32" name="Picture Placeholder 31">
            <a:extLst>
              <a:ext uri="{FF2B5EF4-FFF2-40B4-BE49-F238E27FC236}">
                <a16:creationId xmlns:a16="http://schemas.microsoft.com/office/drawing/2014/main" id="{6232C70B-3C78-6D2E-0138-5623C1493695}"/>
              </a:ext>
              <a:ext uri="{C183D7F6-B498-43B3-948B-1728B52AA6E4}">
                <adec:decorative xmlns:adec="http://schemas.microsoft.com/office/drawing/2017/decorative" val="1"/>
              </a:ext>
            </a:extLst>
          </p:cNvPr>
          <p:cNvPicPr>
            <a:picLocks noGrp="1" noChangeAspect="1"/>
          </p:cNvPicPr>
          <p:nvPr>
            <p:ph type="pic" sz="quarter" idx="29"/>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2288" b="2288"/>
          <a:stretch>
            <a:fillRect/>
          </a:stretch>
        </p:blipFill>
        <p:spPr/>
      </p:pic>
      <p:pic>
        <p:nvPicPr>
          <p:cNvPr id="36" name="Picture Placeholder 35">
            <a:extLst>
              <a:ext uri="{FF2B5EF4-FFF2-40B4-BE49-F238E27FC236}">
                <a16:creationId xmlns:a16="http://schemas.microsoft.com/office/drawing/2014/main" id="{A42173FB-F56E-2CC5-1654-008BC8BFCAF3}"/>
              </a:ext>
              <a:ext uri="{C183D7F6-B498-43B3-948B-1728B52AA6E4}">
                <adec:decorative xmlns:adec="http://schemas.microsoft.com/office/drawing/2017/decorative" val="1"/>
              </a:ext>
            </a:extLst>
          </p:cNvPr>
          <p:cNvPicPr>
            <a:picLocks noGrp="1" noChangeAspect="1"/>
          </p:cNvPicPr>
          <p:nvPr>
            <p:ph type="pic" sz="quarter" idx="3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2288" b="2288"/>
          <a:stretch>
            <a:fillRect/>
          </a:stretch>
        </p:blipFill>
        <p:spPr>
          <a:xfrm>
            <a:off x="8975724" y="1815304"/>
            <a:ext cx="936257" cy="892971"/>
          </a:xfrm>
        </p:spPr>
      </p:pic>
      <p:pic>
        <p:nvPicPr>
          <p:cNvPr id="39" name="Picture Placeholder 17">
            <a:extLst>
              <a:ext uri="{FF2B5EF4-FFF2-40B4-BE49-F238E27FC236}">
                <a16:creationId xmlns:a16="http://schemas.microsoft.com/office/drawing/2014/main" id="{8D73D86E-C008-22D2-361D-48BCC9ADBA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288" b="2288"/>
          <a:stretch>
            <a:fillRect/>
          </a:stretch>
        </p:blipFill>
        <p:spPr>
          <a:xfrm>
            <a:off x="544253" y="1815303"/>
            <a:ext cx="936257" cy="892971"/>
          </a:xfrm>
          <a:prstGeom prst="rect">
            <a:avLst/>
          </a:prstGeom>
          <a:noFill/>
        </p:spPr>
      </p:pic>
    </p:spTree>
    <p:extLst>
      <p:ext uri="{BB962C8B-B14F-4D97-AF65-F5344CB8AC3E}">
        <p14:creationId xmlns:p14="http://schemas.microsoft.com/office/powerpoint/2010/main" val="274738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B1D992E-B954-7969-6598-97E7C792C668}"/>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a:stretch/>
        </p:blipFill>
        <p:spPr/>
      </p:pic>
      <p:sp>
        <p:nvSpPr>
          <p:cNvPr id="34" name="Text Placeholder 33">
            <a:extLst>
              <a:ext uri="{FF2B5EF4-FFF2-40B4-BE49-F238E27FC236}">
                <a16:creationId xmlns:a16="http://schemas.microsoft.com/office/drawing/2014/main" id="{992D5F2B-45B2-35CB-1741-639C39C2611A}"/>
              </a:ext>
            </a:extLst>
          </p:cNvPr>
          <p:cNvSpPr>
            <a:spLocks noGrp="1"/>
          </p:cNvSpPr>
          <p:nvPr>
            <p:ph type="title" idx="4294967295"/>
          </p:nvPr>
        </p:nvSpPr>
        <p:spPr>
          <a:xfrm>
            <a:off x="550863" y="909638"/>
            <a:ext cx="2808287" cy="539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ct val="85000"/>
              </a:lnSpc>
              <a:spcBef>
                <a:spcPts val="900"/>
              </a:spcBef>
              <a:defRPr/>
            </a:pPr>
            <a:r>
              <a:rPr lang="en-US" sz="3600" b="1" dirty="0" err="1">
                <a:solidFill>
                  <a:schemeClr val="tx1"/>
                </a:solidFill>
                <a:ea typeface="+mn-ea"/>
                <a:cs typeface="+mn-cs"/>
              </a:rPr>
              <a:t>Resumen</a:t>
            </a:r>
            <a:endParaRPr kumimoji="0" lang="en-US"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 Placeholder 53">
            <a:extLst>
              <a:ext uri="{FF2B5EF4-FFF2-40B4-BE49-F238E27FC236}">
                <a16:creationId xmlns:a16="http://schemas.microsoft.com/office/drawing/2014/main" id="{BAA43C43-D6FB-5B82-E866-81FDC9BDEB37}"/>
              </a:ext>
            </a:extLst>
          </p:cNvPr>
          <p:cNvSpPr>
            <a:spLocks noGrp="1"/>
          </p:cNvSpPr>
          <p:nvPr>
            <p:ph type="body" sz="quarter" idx="13"/>
          </p:nvPr>
        </p:nvSpPr>
        <p:spPr>
          <a:xfrm>
            <a:off x="4428836" y="542179"/>
            <a:ext cx="7504546" cy="5773642"/>
          </a:xfrm>
        </p:spPr>
        <p:txBody>
          <a:bodyPr/>
          <a:lstStyle/>
          <a:p>
            <a:r>
              <a:rPr lang="en-US" sz="2400" dirty="0"/>
              <a:t>Ha </a:t>
            </a:r>
            <a:r>
              <a:rPr lang="en-US" sz="2400" dirty="0" err="1"/>
              <a:t>aprendido</a:t>
            </a:r>
            <a:r>
              <a:rPr lang="en-US" sz="2400" dirty="0"/>
              <a:t> a:</a:t>
            </a:r>
          </a:p>
          <a:p>
            <a:endParaRPr lang="en-US" sz="2400" dirty="0"/>
          </a:p>
          <a:p>
            <a:pPr marL="285750" indent="-285750">
              <a:buFont typeface="Arial" panose="020B0604020202020204" pitchFamily="34" charset="0"/>
              <a:buChar char="•"/>
            </a:pPr>
            <a:r>
              <a:rPr lang="es-ES" sz="2400" dirty="0"/>
              <a:t>Describir Pivot-RP y sus beneficios para la financiación y la colaboración en investigación</a:t>
            </a:r>
          </a:p>
          <a:p>
            <a:endParaRPr lang="en-US" sz="2400" dirty="0"/>
          </a:p>
          <a:p>
            <a:pPr marL="285750" indent="-285750">
              <a:buFont typeface="Arial" panose="020B0604020202020204" pitchFamily="34" charset="0"/>
              <a:buChar char="•"/>
            </a:pPr>
            <a:r>
              <a:rPr lang="en-US" sz="2400" dirty="0" err="1"/>
              <a:t>Crear</a:t>
            </a:r>
            <a:r>
              <a:rPr lang="en-US" sz="2400" dirty="0"/>
              <a:t>, </a:t>
            </a:r>
            <a:r>
              <a:rPr lang="en-US" sz="2400" dirty="0" err="1"/>
              <a:t>reclamar</a:t>
            </a:r>
            <a:r>
              <a:rPr lang="en-US" sz="2400" dirty="0"/>
              <a:t> o </a:t>
            </a:r>
            <a:r>
              <a:rPr lang="en-US" sz="2400" dirty="0" err="1"/>
              <a:t>revisar</a:t>
            </a:r>
            <a:r>
              <a:rPr lang="en-US" sz="2400" dirty="0"/>
              <a:t> </a:t>
            </a:r>
            <a:r>
              <a:rPr lang="en-US" sz="2400" dirty="0" err="1"/>
              <a:t>su</a:t>
            </a:r>
            <a:r>
              <a:rPr lang="en-US" sz="2400" dirty="0"/>
              <a:t> perfil professional</a:t>
            </a:r>
          </a:p>
          <a:p>
            <a:endParaRPr lang="en-GB" sz="2400" dirty="0"/>
          </a:p>
          <a:p>
            <a:pPr marL="285750" indent="-285750">
              <a:buFont typeface="Arial" panose="020B0604020202020204" pitchFamily="34" charset="0"/>
              <a:buChar char="•"/>
            </a:pPr>
            <a:r>
              <a:rPr lang="es-ES" sz="2400" dirty="0"/>
              <a:t>Descubrir colaboradores de investigación a través de perfiles Pivot-RP</a:t>
            </a:r>
            <a:endParaRPr lang="en-GB" sz="2400" dirty="0"/>
          </a:p>
        </p:txBody>
      </p:sp>
    </p:spTree>
    <p:extLst>
      <p:ext uri="{BB962C8B-B14F-4D97-AF65-F5344CB8AC3E}">
        <p14:creationId xmlns:p14="http://schemas.microsoft.com/office/powerpoint/2010/main" val="3748719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n-US" dirty="0">
                <a:solidFill>
                  <a:schemeClr val="tx1"/>
                </a:solidFill>
              </a:rPr>
              <a:t>Soporte, Capacitación y </a:t>
            </a:r>
            <a:r>
              <a:rPr lang="en-US" dirty="0" err="1">
                <a:solidFill>
                  <a:schemeClr val="tx1"/>
                </a:solidFill>
              </a:rPr>
              <a:t>Documentación</a:t>
            </a:r>
            <a:endParaRPr lang="en-US" dirty="0">
              <a:solidFill>
                <a:schemeClr val="tx1"/>
              </a:solidFill>
            </a:endParaRPr>
          </a:p>
        </p:txBody>
      </p:sp>
      <p:sp>
        <p:nvSpPr>
          <p:cNvPr id="6" name="Text Placeholder 5">
            <a:extLst>
              <a:ext uri="{FF2B5EF4-FFF2-40B4-BE49-F238E27FC236}">
                <a16:creationId xmlns:a16="http://schemas.microsoft.com/office/drawing/2014/main" id="{559442D8-43B5-81B1-3778-C239BF81C97C}"/>
              </a:ext>
            </a:extLst>
          </p:cNvPr>
          <p:cNvSpPr>
            <a:spLocks noGrp="1"/>
          </p:cNvSpPr>
          <p:nvPr>
            <p:ph type="body" sz="quarter" idx="14"/>
          </p:nvPr>
        </p:nvSpPr>
        <p:spPr>
          <a:xfrm>
            <a:off x="550863" y="1268412"/>
            <a:ext cx="10549527" cy="4321175"/>
          </a:xfrm>
        </p:spPr>
        <p:txBody>
          <a:bodyPr/>
          <a:lstStyle/>
          <a:p>
            <a:pPr marL="0" indent="0">
              <a:buNone/>
            </a:pPr>
            <a:r>
              <a:rPr lang="en-US" sz="1800" b="1" dirty="0"/>
              <a:t>For </a:t>
            </a:r>
            <a:r>
              <a:rPr lang="es-ES" sz="1800" b="1" dirty="0"/>
              <a:t>Para obtener más apoyo, capacitación y documentación, visite:</a:t>
            </a:r>
          </a:p>
          <a:p>
            <a:pPr marL="0" indent="0">
              <a:buNone/>
            </a:pPr>
            <a:endParaRPr lang="es-ES" sz="1800" b="1" dirty="0"/>
          </a:p>
          <a:p>
            <a:r>
              <a:rPr lang="es-ES" sz="1800" dirty="0"/>
              <a:t>Centro de Conocimiento de </a:t>
            </a:r>
            <a:r>
              <a:rPr lang="es-ES" sz="1800" dirty="0" err="1"/>
              <a:t>ExLibris</a:t>
            </a:r>
            <a:r>
              <a:rPr lang="en-US" sz="1800" dirty="0"/>
              <a:t>: </a:t>
            </a:r>
            <a:r>
              <a:rPr lang="en-US" sz="1800" dirty="0">
                <a:solidFill>
                  <a:schemeClr val="bg2"/>
                </a:solidFill>
                <a:hlinkClick r:id="rId3">
                  <a:extLst>
                    <a:ext uri="{A12FA001-AC4F-418D-AE19-62706E023703}">
                      <ahyp:hlinkClr xmlns:ahyp="http://schemas.microsoft.com/office/drawing/2018/hyperlinkcolor" val="tx"/>
                    </a:ext>
                  </a:extLst>
                </a:hlinkClick>
              </a:rPr>
              <a:t>https://knowledge.exlibrisgroup.com/Pivot</a:t>
            </a:r>
            <a:endParaRPr lang="en-US" sz="1800" dirty="0">
              <a:solidFill>
                <a:schemeClr val="bg2"/>
              </a:solidFill>
            </a:endParaRPr>
          </a:p>
          <a:p>
            <a:endParaRPr lang="en-US" sz="800" dirty="0">
              <a:solidFill>
                <a:schemeClr val="bg2"/>
              </a:solidFill>
            </a:endParaRPr>
          </a:p>
          <a:p>
            <a:r>
              <a:rPr lang="es-ES" sz="1800" dirty="0"/>
              <a:t>Vídeos de formación de Pivot-RP</a:t>
            </a:r>
            <a:r>
              <a:rPr lang="en-US" sz="1800" dirty="0"/>
              <a:t>: </a:t>
            </a:r>
            <a:r>
              <a:rPr lang="en-US" sz="1800" dirty="0">
                <a:solidFill>
                  <a:schemeClr val="bg2"/>
                </a:solidFill>
                <a:hlinkClick r:id="rId4">
                  <a:extLst>
                    <a:ext uri="{A12FA001-AC4F-418D-AE19-62706E023703}">
                      <ahyp:hlinkClr xmlns:ahyp="http://schemas.microsoft.com/office/drawing/2018/hyperlinkcolor" val="tx"/>
                    </a:ext>
                  </a:extLst>
                </a:hlinkClick>
              </a:rPr>
              <a:t>https://knowledge.exlibrisgroup.com/Pivot/Training</a:t>
            </a:r>
            <a:endParaRPr lang="en-US" sz="1800" dirty="0">
              <a:solidFill>
                <a:schemeClr val="bg2"/>
              </a:solidFill>
            </a:endParaRPr>
          </a:p>
          <a:p>
            <a:endParaRPr lang="en-US" sz="800" dirty="0">
              <a:solidFill>
                <a:schemeClr val="bg2"/>
              </a:solidFill>
            </a:endParaRPr>
          </a:p>
          <a:p>
            <a:r>
              <a:rPr lang="en-US" sz="1800" dirty="0"/>
              <a:t>Pivot-RP LibGuide: </a:t>
            </a:r>
            <a:r>
              <a:rPr lang="en-US" sz="1800" dirty="0">
                <a:solidFill>
                  <a:schemeClr val="bg2"/>
                </a:solidFill>
                <a:hlinkClick r:id="rId5"/>
              </a:rPr>
              <a:t>https://proquest.libguides.com/pivot_es/</a:t>
            </a:r>
            <a:r>
              <a:rPr lang="en-US" sz="1800" dirty="0">
                <a:solidFill>
                  <a:schemeClr val="bg2"/>
                </a:solidFill>
              </a:rPr>
              <a:t> </a:t>
            </a:r>
          </a:p>
          <a:p>
            <a:endParaRPr lang="en-US" sz="800" dirty="0">
              <a:solidFill>
                <a:schemeClr val="bg2"/>
              </a:solidFill>
            </a:endParaRPr>
          </a:p>
          <a:p>
            <a:r>
              <a:rPr lang="en-US" sz="1800" dirty="0"/>
              <a:t>Portal de </a:t>
            </a:r>
            <a:r>
              <a:rPr lang="en-US" sz="1800" dirty="0" err="1"/>
              <a:t>soporte</a:t>
            </a:r>
            <a:r>
              <a:rPr lang="en-US" sz="1800" dirty="0"/>
              <a:t>: </a:t>
            </a:r>
            <a:r>
              <a:rPr lang="en-US" sz="1800" u="sng" dirty="0">
                <a:solidFill>
                  <a:schemeClr val="bg2"/>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https://support.proquest.com/</a:t>
            </a:r>
            <a:endParaRPr lang="en-US" sz="1800" u="sng" dirty="0">
              <a:solidFill>
                <a:schemeClr val="bg2"/>
              </a:solidFill>
              <a:effectLst/>
              <a:ea typeface="Times New Roman" panose="02020603050405020304" pitchFamily="18" charset="0"/>
            </a:endParaRPr>
          </a:p>
          <a:p>
            <a:endParaRPr lang="en-US" sz="800" u="sng" dirty="0">
              <a:solidFill>
                <a:srgbClr val="242424"/>
              </a:solidFill>
              <a:latin typeface="Calibri" panose="020F0502020204030204" pitchFamily="34" charset="0"/>
            </a:endParaRPr>
          </a:p>
          <a:p>
            <a:r>
              <a:rPr lang="es-ES" sz="1800" dirty="0"/>
              <a:t>¿Tienes una idea para Pivot-RP</a:t>
            </a:r>
            <a:r>
              <a:rPr lang="en-US" sz="1800" dirty="0"/>
              <a:t>?: </a:t>
            </a:r>
            <a:r>
              <a:rPr lang="en-US" sz="1800" dirty="0">
                <a:solidFill>
                  <a:srgbClr val="5E33BF"/>
                </a:solidFill>
                <a:hlinkClick r:id="rId7">
                  <a:extLst>
                    <a:ext uri="{A12FA001-AC4F-418D-AE19-62706E023703}">
                      <ahyp:hlinkClr xmlns:ahyp="http://schemas.microsoft.com/office/drawing/2018/hyperlinkcolor" val="tx"/>
                    </a:ext>
                  </a:extLst>
                </a:hlinkClick>
              </a:rPr>
              <a:t>https://ideas.exlibrisgroup.com/</a:t>
            </a:r>
            <a:endParaRPr lang="en-US" sz="1800" dirty="0">
              <a:solidFill>
                <a:srgbClr val="5E33BF"/>
              </a:solidFill>
            </a:endParaRPr>
          </a:p>
          <a:p>
            <a:endParaRPr lang="en-US" sz="800" dirty="0"/>
          </a:p>
          <a:p>
            <a:r>
              <a:rPr lang="en-US" sz="1800" dirty="0"/>
              <a:t>Solicitudes de </a:t>
            </a:r>
            <a:r>
              <a:rPr lang="en-US" sz="1800" dirty="0" err="1"/>
              <a:t>formación</a:t>
            </a:r>
            <a:r>
              <a:rPr lang="en-US" sz="1800" dirty="0"/>
              <a:t>: </a:t>
            </a:r>
            <a:r>
              <a:rPr lang="en-US" sz="1800" dirty="0">
                <a:solidFill>
                  <a:srgbClr val="5E33BF"/>
                </a:solidFill>
                <a:hlinkClick r:id="rId8">
                  <a:extLst>
                    <a:ext uri="{A12FA001-AC4F-418D-AE19-62706E023703}">
                      <ahyp:hlinkClr xmlns:ahyp="http://schemas.microsoft.com/office/drawing/2018/hyperlinkcolor" val="tx"/>
                    </a:ext>
                  </a:extLst>
                </a:hlinkClick>
              </a:rPr>
              <a:t>training@proquest.com</a:t>
            </a:r>
            <a:endParaRPr lang="en-US" sz="1800" dirty="0">
              <a:solidFill>
                <a:srgbClr val="5E33BF"/>
              </a:solidFill>
            </a:endParaRPr>
          </a:p>
          <a:p>
            <a:endParaRPr lang="en-US" sz="2000" dirty="0"/>
          </a:p>
          <a:p>
            <a:endParaRPr lang="en-US" dirty="0"/>
          </a:p>
        </p:txBody>
      </p:sp>
    </p:spTree>
    <p:extLst>
      <p:ext uri="{BB962C8B-B14F-4D97-AF65-F5344CB8AC3E}">
        <p14:creationId xmlns:p14="http://schemas.microsoft.com/office/powerpoint/2010/main" val="11659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54334-1E04-6B7D-3DA4-4546C61A42F2}"/>
              </a:ext>
            </a:extLst>
          </p:cNvPr>
          <p:cNvSpPr>
            <a:spLocks noGrp="1"/>
          </p:cNvSpPr>
          <p:nvPr>
            <p:ph type="body" sz="quarter" idx="13"/>
          </p:nvPr>
        </p:nvSpPr>
        <p:spPr>
          <a:xfrm>
            <a:off x="3359150" y="5060862"/>
            <a:ext cx="5473699" cy="252000"/>
          </a:xfrm>
        </p:spPr>
        <p:txBody>
          <a:bodyPr/>
          <a:lstStyle/>
          <a:p>
            <a:r>
              <a:rPr lang="en-US" sz="2800" b="1" dirty="0"/>
              <a:t>training@proquest.com</a:t>
            </a:r>
          </a:p>
        </p:txBody>
      </p:sp>
      <p:sp>
        <p:nvSpPr>
          <p:cNvPr id="5" name="Text Placeholder 4">
            <a:extLst>
              <a:ext uri="{FF2B5EF4-FFF2-40B4-BE49-F238E27FC236}">
                <a16:creationId xmlns:a16="http://schemas.microsoft.com/office/drawing/2014/main" id="{765E7447-15ED-0D6E-FDBC-8A17E8DC9AB2}"/>
              </a:ext>
            </a:extLst>
          </p:cNvPr>
          <p:cNvSpPr>
            <a:spLocks noGrp="1"/>
          </p:cNvSpPr>
          <p:nvPr>
            <p:ph type="title" idx="4294967295"/>
          </p:nvPr>
        </p:nvSpPr>
        <p:spPr>
          <a:xfrm>
            <a:off x="544512" y="2274888"/>
            <a:ext cx="11093450" cy="719138"/>
          </a:xfrm>
          <a:prstGeom prst="rect">
            <a:avLst/>
          </a:prstGeom>
          <a:noFill/>
          <a:ln>
            <a:noFill/>
            <a:prstDash/>
          </a:ln>
          <a:effectLst/>
        </p:spPr>
        <p:txBody>
          <a:bodyPr rot="0" spcFirstLastPara="0" vertOverflow="overflow" horzOverflow="overflow" vert="horz" wrap="square" lIns="0" tIns="36000" rIns="0" bIns="0" numCol="1" spcCol="0" rtlCol="0" fromWordArt="0" anchor="ctr" anchorCtr="0" forceAA="0" compatLnSpc="1">
            <a:prstTxWarp prst="textNoShape">
              <a:avLst/>
            </a:prstTxWarp>
            <a:noAutofit/>
          </a:bodyPr>
          <a:lstStyle/>
          <a:p>
            <a:pPr lvl="0" algn="ctr">
              <a:spcBef>
                <a:spcPts val="900"/>
              </a:spcBef>
              <a:defRPr/>
            </a:pPr>
            <a:r>
              <a:rPr lang="en-US" sz="4400" dirty="0">
                <a:solidFill>
                  <a:schemeClr val="bg1"/>
                </a:solidFill>
                <a:ea typeface="+mn-ea"/>
                <a:cs typeface="+mn-cs"/>
              </a:rPr>
              <a:t>Gracias</a:t>
            </a:r>
            <a:endParaRPr kumimoji="0" lang="en-US" sz="4400" b="0" i="0" u="none" strike="noStrike" kern="1200" cap="none" spc="0" normalizeH="0" baseline="0" noProof="0" dirty="0">
              <a:ln>
                <a:noFill/>
              </a:ln>
              <a:solidFill>
                <a:schemeClr val="bg1"/>
              </a:solidFill>
              <a:effectLst/>
              <a:uLnTx/>
              <a:uFillTx/>
              <a:latin typeface="+mj-lt"/>
              <a:ea typeface="+mn-ea"/>
              <a:cs typeface="+mn-cs"/>
            </a:endParaRPr>
          </a:p>
        </p:txBody>
      </p:sp>
      <p:sp>
        <p:nvSpPr>
          <p:cNvPr id="6" name="TextBox 5">
            <a:extLst>
              <a:ext uri="{FF2B5EF4-FFF2-40B4-BE49-F238E27FC236}">
                <a16:creationId xmlns:a16="http://schemas.microsoft.com/office/drawing/2014/main" id="{57F24641-54A2-8EE4-71A5-C05E4A3629D7}"/>
              </a:ext>
            </a:extLst>
          </p:cNvPr>
          <p:cNvSpPr txBox="1"/>
          <p:nvPr/>
        </p:nvSpPr>
        <p:spPr>
          <a:xfrm>
            <a:off x="3563937" y="3602788"/>
            <a:ext cx="5054600" cy="849312"/>
          </a:xfrm>
          <a:prstGeom prst="rect">
            <a:avLst/>
          </a:prstGeom>
          <a:noFill/>
          <a:ln>
            <a:noFill/>
          </a:ln>
        </p:spPr>
        <p:txBody>
          <a:bodyPr wrap="square" rtlCol="0">
            <a:noAutofit/>
          </a:bodyPr>
          <a:lstStyle/>
          <a:p>
            <a:pPr algn="ctr"/>
            <a:r>
              <a:rPr lang="en-US" sz="4400" dirty="0">
                <a:solidFill>
                  <a:schemeClr val="bg1"/>
                </a:solidFill>
                <a:latin typeface="+mj-lt"/>
              </a:rPr>
              <a:t>¿Preguntas?</a:t>
            </a:r>
            <a:endParaRPr lang="en-US" sz="4400" dirty="0">
              <a:solidFill>
                <a:schemeClr val="bg1"/>
              </a:solidFill>
            </a:endParaRPr>
          </a:p>
        </p:txBody>
      </p:sp>
    </p:spTree>
    <p:extLst>
      <p:ext uri="{BB962C8B-B14F-4D97-AF65-F5344CB8AC3E}">
        <p14:creationId xmlns:p14="http://schemas.microsoft.com/office/powerpoint/2010/main" val="9276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chemeClr val="tx1"/>
                </a:solidFill>
              </a:rPr>
              <a:t>La base de datos Pivot-RP</a:t>
            </a:r>
            <a:endParaRPr lang="en-US" dirty="0">
              <a:solidFill>
                <a:schemeClr val="tx1"/>
              </a:solidFill>
            </a:endParaRPr>
          </a:p>
        </p:txBody>
      </p:sp>
      <p:sp>
        <p:nvSpPr>
          <p:cNvPr id="6" name="Text Placeholder 5">
            <a:extLst>
              <a:ext uri="{FF2B5EF4-FFF2-40B4-BE49-F238E27FC236}">
                <a16:creationId xmlns:a16="http://schemas.microsoft.com/office/drawing/2014/main" id="{55468E71-2535-0C68-D7ED-BF35C1B4EE97}"/>
              </a:ext>
            </a:extLst>
          </p:cNvPr>
          <p:cNvSpPr>
            <a:spLocks noGrp="1"/>
          </p:cNvSpPr>
          <p:nvPr>
            <p:ph type="body" sz="quarter" idx="14"/>
          </p:nvPr>
        </p:nvSpPr>
        <p:spPr>
          <a:xfrm>
            <a:off x="550863" y="1808163"/>
            <a:ext cx="9006793" cy="4321175"/>
          </a:xfrm>
        </p:spPr>
        <p:txBody>
          <a:bodyPr/>
          <a:lstStyle/>
          <a:p>
            <a:r>
              <a:rPr lang="es-ES" sz="1800" dirty="0"/>
              <a:t>Más de 30.000 oportunidades de financiación activas y constantemente actualizadas</a:t>
            </a:r>
          </a:p>
          <a:p>
            <a:r>
              <a:rPr lang="es-ES" sz="1800" dirty="0"/>
              <a:t>Más de 130.000 millones de dólares en financiación total en todas las disciplinas de investigación</a:t>
            </a:r>
          </a:p>
          <a:p>
            <a:r>
              <a:rPr lang="es-ES" sz="1800" dirty="0"/>
              <a:t>Más de 20.000 financiadores potenciales</a:t>
            </a:r>
          </a:p>
          <a:p>
            <a:r>
              <a:rPr lang="es-ES" sz="1800" dirty="0"/>
              <a:t>Más de 3 millones de perfiles de investigadores profesionales, con la posibilidad de buscar en su institución o en instituciones externas</a:t>
            </a:r>
          </a:p>
          <a:p>
            <a:r>
              <a:rPr lang="es-ES" sz="1800" dirty="0"/>
              <a:t>Detalles de 3,8 millones de subvenciones concedidas anteriormente</a:t>
            </a:r>
            <a:endParaRPr lang="en-US" sz="1800" dirty="0"/>
          </a:p>
        </p:txBody>
      </p:sp>
    </p:spTree>
    <p:extLst>
      <p:ext uri="{BB962C8B-B14F-4D97-AF65-F5344CB8AC3E}">
        <p14:creationId xmlns:p14="http://schemas.microsoft.com/office/powerpoint/2010/main" val="102953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n-US" dirty="0" err="1">
                <a:solidFill>
                  <a:schemeClr val="tx1"/>
                </a:solidFill>
              </a:rPr>
              <a:t>Cómo</a:t>
            </a:r>
            <a:r>
              <a:rPr lang="en-US" dirty="0">
                <a:solidFill>
                  <a:schemeClr val="tx1"/>
                </a:solidFill>
              </a:rPr>
              <a:t> está </a:t>
            </a:r>
            <a:r>
              <a:rPr lang="en-US" dirty="0" err="1">
                <a:solidFill>
                  <a:schemeClr val="tx1"/>
                </a:solidFill>
              </a:rPr>
              <a:t>estructurado</a:t>
            </a:r>
            <a:r>
              <a:rPr lang="en-US" dirty="0">
                <a:solidFill>
                  <a:schemeClr val="tx1"/>
                </a:solidFill>
              </a:rPr>
              <a:t> Pivot-RP</a:t>
            </a:r>
          </a:p>
        </p:txBody>
      </p:sp>
      <p:sp>
        <p:nvSpPr>
          <p:cNvPr id="5" name="TextBox 4">
            <a:extLst>
              <a:ext uri="{FF2B5EF4-FFF2-40B4-BE49-F238E27FC236}">
                <a16:creationId xmlns:a16="http://schemas.microsoft.com/office/drawing/2014/main" id="{51355771-4085-1845-E2D3-B3A28E21004C}"/>
              </a:ext>
            </a:extLst>
          </p:cNvPr>
          <p:cNvSpPr txBox="1"/>
          <p:nvPr/>
        </p:nvSpPr>
        <p:spPr>
          <a:xfrm>
            <a:off x="5197211" y="1732699"/>
            <a:ext cx="3757809" cy="601587"/>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t>Pivot-RP’s main navigation bar provides options to search for Funding, Profiles, Conferences (which may include calls for papers), and Awarded Grants. If configured by your institution, you will also see an option for browsing funding news from ResearchProfessionalNews.com. The home icon provides a menu with options for viewing and working with your saved searches and the funding opportunities you are tracking or have shared with others, received from others, or received from Pivot-RP directly based on data found in your Profile.</a:t>
            </a:r>
          </a:p>
          <a:p>
            <a:pPr marL="0" marR="0">
              <a:lnSpc>
                <a:spcPct val="107000"/>
              </a:lnSpc>
              <a:spcBef>
                <a:spcPts val="0"/>
              </a:spcBef>
              <a:spcAft>
                <a:spcPts val="800"/>
              </a:spcAft>
            </a:pPr>
            <a:endParaRPr lang="en-US" sz="800" dirty="0"/>
          </a:p>
          <a:p>
            <a:pPr marL="0" marR="0">
              <a:lnSpc>
                <a:spcPct val="107000"/>
              </a:lnSpc>
              <a:spcBef>
                <a:spcPts val="0"/>
              </a:spcBef>
              <a:spcAft>
                <a:spcPts val="800"/>
              </a:spcAft>
            </a:pPr>
            <a:r>
              <a:rPr lang="en-US" sz="800" dirty="0"/>
              <a:t>The default for the search box on the homepage is to search funding opportunities. If you select an option from the navigation bar, the page will refresh with options tailored to the search you chose. Underneath the search box are links to an Advanced Search page and full list of funders that is browsable and searchable.</a:t>
            </a:r>
          </a:p>
          <a:p>
            <a:pPr marL="0" marR="0">
              <a:lnSpc>
                <a:spcPct val="107000"/>
              </a:lnSpc>
              <a:spcBef>
                <a:spcPts val="0"/>
              </a:spcBef>
              <a:spcAft>
                <a:spcPts val="800"/>
              </a:spcAft>
            </a:pPr>
            <a:endParaRPr lang="en-US" sz="800" dirty="0"/>
          </a:p>
          <a:p>
            <a:pPr marL="0" marR="0">
              <a:lnSpc>
                <a:spcPct val="107000"/>
              </a:lnSpc>
              <a:spcBef>
                <a:spcPts val="0"/>
              </a:spcBef>
              <a:spcAft>
                <a:spcPts val="800"/>
              </a:spcAft>
            </a:pPr>
            <a:endParaRPr lang="en-US" sz="800" dirty="0"/>
          </a:p>
          <a:p>
            <a:pPr algn="l"/>
            <a:endParaRPr lang="en-US" sz="800" dirty="0" err="1"/>
          </a:p>
        </p:txBody>
      </p:sp>
      <p:pic>
        <p:nvPicPr>
          <p:cNvPr id="8" name="Picture 7" descr="The Pivot-RP homepage with the navigation bar highlighted. The navigation bar is on the top left of the page. The search box is in the middle of the page.">
            <a:extLst>
              <a:ext uri="{FF2B5EF4-FFF2-40B4-BE49-F238E27FC236}">
                <a16:creationId xmlns:a16="http://schemas.microsoft.com/office/drawing/2014/main" id="{E4B59784-E0C7-A5B4-CE84-3846EAF271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1723" y="989541"/>
            <a:ext cx="8753376" cy="5218596"/>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670AD24B-8CA0-34F2-29E8-C5C92DE26229}"/>
              </a:ext>
              <a:ext uri="{C183D7F6-B498-43B3-948B-1728B52AA6E4}">
                <adec:decorative xmlns:adec="http://schemas.microsoft.com/office/drawing/2017/decorative" val="1"/>
              </a:ext>
            </a:extLst>
          </p:cNvPr>
          <p:cNvSpPr/>
          <p:nvPr/>
        </p:nvSpPr>
        <p:spPr>
          <a:xfrm>
            <a:off x="2971723" y="1411880"/>
            <a:ext cx="320117" cy="290194"/>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cxnSp>
        <p:nvCxnSpPr>
          <p:cNvPr id="14" name="Straight Arrow Connector 13">
            <a:extLst>
              <a:ext uri="{FF2B5EF4-FFF2-40B4-BE49-F238E27FC236}">
                <a16:creationId xmlns:a16="http://schemas.microsoft.com/office/drawing/2014/main" id="{A4E4E8A4-60CE-6345-8636-F7ADFE5CEFE7}"/>
              </a:ext>
              <a:ext uri="{C183D7F6-B498-43B3-948B-1728B52AA6E4}">
                <adec:decorative xmlns:adec="http://schemas.microsoft.com/office/drawing/2017/decorative" val="1"/>
              </a:ext>
            </a:extLst>
          </p:cNvPr>
          <p:cNvCxnSpPr>
            <a:cxnSpLocks/>
            <a:endCxn id="20" idx="3"/>
          </p:cNvCxnSpPr>
          <p:nvPr/>
        </p:nvCxnSpPr>
        <p:spPr>
          <a:xfrm flipH="1">
            <a:off x="2588223" y="1593668"/>
            <a:ext cx="387989" cy="46246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The expanded home menu, which is found by selecting the home icon. The options on the menu are Home, Tracked Opps, Saved Searches, Shared, Received, and Advisor.">
            <a:extLst>
              <a:ext uri="{FF2B5EF4-FFF2-40B4-BE49-F238E27FC236}">
                <a16:creationId xmlns:a16="http://schemas.microsoft.com/office/drawing/2014/main" id="{72A6360B-BA75-8C5A-3B05-C762F4E5D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90" y="970415"/>
            <a:ext cx="1733333" cy="2171429"/>
          </a:xfrm>
          <a:prstGeom prst="rect">
            <a:avLst/>
          </a:prstGeom>
          <a:noFill/>
          <a:ln w="38100">
            <a:solidFill>
              <a:srgbClr val="B175E1"/>
            </a:solidFill>
          </a:ln>
        </p:spPr>
      </p:pic>
      <p:sp>
        <p:nvSpPr>
          <p:cNvPr id="6" name="Rectangle 5">
            <a:extLst>
              <a:ext uri="{FF2B5EF4-FFF2-40B4-BE49-F238E27FC236}">
                <a16:creationId xmlns:a16="http://schemas.microsoft.com/office/drawing/2014/main" id="{044818EE-EB3D-1BE6-66A6-9F93937B43DF}"/>
              </a:ext>
              <a:ext uri="{C183D7F6-B498-43B3-948B-1728B52AA6E4}">
                <adec:decorative xmlns:adec="http://schemas.microsoft.com/office/drawing/2017/decorative" val="1"/>
              </a:ext>
            </a:extLst>
          </p:cNvPr>
          <p:cNvSpPr/>
          <p:nvPr/>
        </p:nvSpPr>
        <p:spPr>
          <a:xfrm>
            <a:off x="3359711" y="1411880"/>
            <a:ext cx="2903851" cy="290194"/>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7" name="TextBox 6">
            <a:extLst>
              <a:ext uri="{FF2B5EF4-FFF2-40B4-BE49-F238E27FC236}">
                <a16:creationId xmlns:a16="http://schemas.microsoft.com/office/drawing/2014/main" id="{63D80576-216B-2416-6E90-F39363039604}"/>
              </a:ext>
            </a:extLst>
          </p:cNvPr>
          <p:cNvSpPr txBox="1"/>
          <p:nvPr/>
        </p:nvSpPr>
        <p:spPr>
          <a:xfrm>
            <a:off x="696437" y="3375488"/>
            <a:ext cx="2145237" cy="2512097"/>
          </a:xfrm>
          <a:prstGeom prst="rect">
            <a:avLst/>
          </a:prstGeom>
          <a:solidFill>
            <a:schemeClr val="bg1"/>
          </a:solidFill>
          <a:ln w="38100">
            <a:solidFill>
              <a:schemeClr val="accent2"/>
            </a:solidFill>
          </a:ln>
        </p:spPr>
        <p:txBody>
          <a:bodyPr wrap="square" rtlCol="0">
            <a:noAutofit/>
          </a:bodyPr>
          <a:lstStyle/>
          <a:p>
            <a:r>
              <a:rPr lang="es-ES" dirty="0"/>
              <a:t>Al seleccionar una opción de la barra de navegación, la página se actualizará con opciones específicas para ese tipo de búsqueda.</a:t>
            </a:r>
            <a:endParaRPr lang="en-US" dirty="0"/>
          </a:p>
        </p:txBody>
      </p:sp>
      <p:cxnSp>
        <p:nvCxnSpPr>
          <p:cNvPr id="12" name="Straight Connector 11">
            <a:extLst>
              <a:ext uri="{FF2B5EF4-FFF2-40B4-BE49-F238E27FC236}">
                <a16:creationId xmlns:a16="http://schemas.microsoft.com/office/drawing/2014/main" id="{4E627DB8-C69D-F209-6E02-2109EEC6D0E1}"/>
              </a:ext>
              <a:ext uri="{C183D7F6-B498-43B3-948B-1728B52AA6E4}">
                <adec:decorative xmlns:adec="http://schemas.microsoft.com/office/drawing/2017/decorative" val="1"/>
              </a:ext>
            </a:extLst>
          </p:cNvPr>
          <p:cNvCxnSpPr>
            <a:cxnSpLocks/>
          </p:cNvCxnSpPr>
          <p:nvPr/>
        </p:nvCxnSpPr>
        <p:spPr>
          <a:xfrm flipH="1">
            <a:off x="2588223" y="1702074"/>
            <a:ext cx="937068" cy="167341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756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1487488" y="2500313"/>
            <a:ext cx="9217025"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s-ES" sz="3600" dirty="0">
                <a:solidFill>
                  <a:schemeClr val="tx1"/>
                </a:solidFill>
                <a:ea typeface="+mn-ea"/>
                <a:cs typeface="+mn-cs"/>
              </a:rPr>
              <a:t>Reclamar o crear su perfil</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25658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chemeClr val="tx1"/>
                </a:solidFill>
              </a:rPr>
              <a:t>Creación de una cuenta de Pivot-RP</a:t>
            </a:r>
            <a:endParaRPr lang="en-US" dirty="0">
              <a:solidFill>
                <a:schemeClr val="tx1"/>
              </a:solidFill>
            </a:endParaRPr>
          </a:p>
        </p:txBody>
      </p:sp>
      <p:sp>
        <p:nvSpPr>
          <p:cNvPr id="5" name="TextBox 4">
            <a:extLst>
              <a:ext uri="{FF2B5EF4-FFF2-40B4-BE49-F238E27FC236}">
                <a16:creationId xmlns:a16="http://schemas.microsoft.com/office/drawing/2014/main" id="{25BAB1ED-653B-245E-CB34-25D2CCA8A261}"/>
              </a:ext>
            </a:extLst>
          </p:cNvPr>
          <p:cNvSpPr txBox="1"/>
          <p:nvPr/>
        </p:nvSpPr>
        <p:spPr>
          <a:xfrm>
            <a:off x="1177447" y="1941534"/>
            <a:ext cx="2642991" cy="2417524"/>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The first step to accessing Pivot-RP is to create an account. Please note that you must be affiliated with a subscribing institution to create your Pivot-RP account.</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If you already have an account, you can select “Sign in here” and continue to authenticate. If this is your first time logging in, you will need to create an account using one of the following two methods.</a:t>
            </a:r>
            <a:endParaRPr lang="en-US" sz="800" dirty="0"/>
          </a:p>
          <a:p>
            <a:pPr algn="l"/>
            <a:endParaRPr lang="en-US" sz="800" dirty="0" err="1"/>
          </a:p>
        </p:txBody>
      </p:sp>
      <p:sp>
        <p:nvSpPr>
          <p:cNvPr id="6" name="Text Placeholder 5">
            <a:extLst>
              <a:ext uri="{FF2B5EF4-FFF2-40B4-BE49-F238E27FC236}">
                <a16:creationId xmlns:a16="http://schemas.microsoft.com/office/drawing/2014/main" id="{55468E71-2535-0C68-D7ED-BF35C1B4EE97}"/>
              </a:ext>
            </a:extLst>
          </p:cNvPr>
          <p:cNvSpPr>
            <a:spLocks noGrp="1"/>
          </p:cNvSpPr>
          <p:nvPr>
            <p:ph type="body" sz="quarter" idx="14"/>
          </p:nvPr>
        </p:nvSpPr>
        <p:spPr>
          <a:xfrm>
            <a:off x="6688184" y="1559001"/>
            <a:ext cx="4928966" cy="4321175"/>
          </a:xfrm>
        </p:spPr>
        <p:txBody>
          <a:bodyPr/>
          <a:lstStyle/>
          <a:p>
            <a:pPr marL="0" indent="0">
              <a:buNone/>
            </a:pPr>
            <a:r>
              <a:rPr lang="en-US" sz="1800" b="1" dirty="0"/>
              <a:t>Requisitos de la cuenta:</a:t>
            </a:r>
          </a:p>
          <a:p>
            <a:r>
              <a:rPr lang="es-ES" sz="1800" dirty="0"/>
              <a:t>Debe estar afiliado a una institución suscrita
Si su institución lo ha arreglado, puede utilizar sus credenciales de inicio de sesión institucionales
También puede utilizar su dirección de correo electrónico institucional para crear una cuenta</a:t>
            </a:r>
            <a:endParaRPr lang="en-US" sz="1800" dirty="0"/>
          </a:p>
        </p:txBody>
      </p:sp>
      <p:pic>
        <p:nvPicPr>
          <p:cNvPr id="8" name="Picture 7" descr="The sign-in box presents options for you to sign in, use login from your institution, or create an account.">
            <a:extLst>
              <a:ext uri="{FF2B5EF4-FFF2-40B4-BE49-F238E27FC236}">
                <a16:creationId xmlns:a16="http://schemas.microsoft.com/office/drawing/2014/main" id="{3A35C33D-3DA8-AB47-41CA-2377C4F0F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39" y="1407098"/>
            <a:ext cx="3826196" cy="3826196"/>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A15D341-9656-4714-1B1A-EC16C805FC3A}"/>
              </a:ext>
              <a:ext uri="{C183D7F6-B498-43B3-948B-1728B52AA6E4}">
                <adec:decorative xmlns:adec="http://schemas.microsoft.com/office/drawing/2017/decorative" val="1"/>
              </a:ext>
            </a:extLst>
          </p:cNvPr>
          <p:cNvSpPr/>
          <p:nvPr/>
        </p:nvSpPr>
        <p:spPr>
          <a:xfrm>
            <a:off x="2028534" y="4859382"/>
            <a:ext cx="1097280" cy="261257"/>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99575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a:xfrm>
            <a:off x="283578" y="337178"/>
            <a:ext cx="10337530" cy="349632"/>
          </a:xfrm>
        </p:spPr>
        <p:txBody>
          <a:bodyPr/>
          <a:lstStyle/>
          <a:p>
            <a:r>
              <a:rPr lang="es-ES" dirty="0">
                <a:solidFill>
                  <a:schemeClr val="tx1"/>
                </a:solidFill>
              </a:rPr>
              <a:t>Acceso a la cuenta con credenciales de inicio de sesión institucionales</a:t>
            </a:r>
            <a:endParaRPr lang="en-US" dirty="0">
              <a:solidFill>
                <a:schemeClr val="tx1"/>
              </a:solidFill>
            </a:endParaRPr>
          </a:p>
        </p:txBody>
      </p:sp>
      <p:pic>
        <p:nvPicPr>
          <p:cNvPr id="10" name="Picture 9" descr="The &quot;Create your Pivot-RP Account&quot; page with the &quot;Use Institutional Login Credentials&quot; button highlighted. ">
            <a:extLst>
              <a:ext uri="{FF2B5EF4-FFF2-40B4-BE49-F238E27FC236}">
                <a16:creationId xmlns:a16="http://schemas.microsoft.com/office/drawing/2014/main" id="{297526B1-25AC-0743-CBB2-8482F8BC2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989" y="934373"/>
            <a:ext cx="9202550" cy="4701870"/>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62142B6D-9186-C8E6-BA15-94A070694F94}"/>
              </a:ext>
              <a:ext uri="{C183D7F6-B498-43B3-948B-1728B52AA6E4}">
                <adec:decorative xmlns:adec="http://schemas.microsoft.com/office/drawing/2017/decorative" val="1"/>
              </a:ext>
            </a:extLst>
          </p:cNvPr>
          <p:cNvSpPr/>
          <p:nvPr/>
        </p:nvSpPr>
        <p:spPr>
          <a:xfrm>
            <a:off x="2707803" y="2318657"/>
            <a:ext cx="3666872" cy="496390"/>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2" name="TextBox 11">
            <a:extLst>
              <a:ext uri="{FF2B5EF4-FFF2-40B4-BE49-F238E27FC236}">
                <a16:creationId xmlns:a16="http://schemas.microsoft.com/office/drawing/2014/main" id="{2DCEB0D8-572A-BAD2-41F6-85ECCCD5E2C4}"/>
              </a:ext>
            </a:extLst>
          </p:cNvPr>
          <p:cNvSpPr txBox="1"/>
          <p:nvPr/>
        </p:nvSpPr>
        <p:spPr>
          <a:xfrm>
            <a:off x="156754" y="1521822"/>
            <a:ext cx="2168434" cy="796835"/>
          </a:xfrm>
          <a:prstGeom prst="rect">
            <a:avLst/>
          </a:prstGeom>
          <a:solidFill>
            <a:schemeClr val="bg1"/>
          </a:solidFill>
          <a:ln>
            <a:solidFill>
              <a:schemeClr val="accent2"/>
            </a:solidFill>
          </a:ln>
        </p:spPr>
        <p:txBody>
          <a:bodyPr wrap="square" rtlCol="0">
            <a:noAutofit/>
          </a:bodyPr>
          <a:lstStyle/>
          <a:p>
            <a:pPr algn="l"/>
            <a:r>
              <a:rPr lang="en-US" sz="1600" dirty="0"/>
              <a:t>Primero, </a:t>
            </a:r>
            <a:r>
              <a:rPr lang="en-US" sz="1600" dirty="0" err="1"/>
              <a:t>seleccione</a:t>
            </a:r>
            <a:r>
              <a:rPr lang="en-US" sz="1600" dirty="0"/>
              <a:t> el </a:t>
            </a:r>
            <a:r>
              <a:rPr lang="en-US" sz="1600" dirty="0" err="1"/>
              <a:t>botón</a:t>
            </a:r>
            <a:r>
              <a:rPr lang="en-US" sz="1600" dirty="0"/>
              <a:t>: “</a:t>
            </a:r>
            <a:r>
              <a:rPr lang="en-US" sz="1600" i="1" dirty="0"/>
              <a:t>Use Institutional Login Credentials</a:t>
            </a:r>
            <a:r>
              <a:rPr lang="en-US" sz="1600" dirty="0"/>
              <a:t>”</a:t>
            </a:r>
          </a:p>
        </p:txBody>
      </p:sp>
      <p:sp>
        <p:nvSpPr>
          <p:cNvPr id="13" name="TextBox 12">
            <a:extLst>
              <a:ext uri="{FF2B5EF4-FFF2-40B4-BE49-F238E27FC236}">
                <a16:creationId xmlns:a16="http://schemas.microsoft.com/office/drawing/2014/main" id="{785CA6B9-4236-C3DD-EE35-F7439630F155}"/>
              </a:ext>
            </a:extLst>
          </p:cNvPr>
          <p:cNvSpPr txBox="1"/>
          <p:nvPr/>
        </p:nvSpPr>
        <p:spPr>
          <a:xfrm>
            <a:off x="156752" y="2805248"/>
            <a:ext cx="2168435" cy="1009107"/>
          </a:xfrm>
          <a:prstGeom prst="rect">
            <a:avLst/>
          </a:prstGeom>
          <a:solidFill>
            <a:schemeClr val="bg1"/>
          </a:solidFill>
          <a:ln>
            <a:solidFill>
              <a:schemeClr val="accent2"/>
            </a:solidFill>
          </a:ln>
        </p:spPr>
        <p:txBody>
          <a:bodyPr wrap="square" rtlCol="0">
            <a:noAutofit/>
          </a:bodyPr>
          <a:lstStyle/>
          <a:p>
            <a:r>
              <a:rPr lang="es-ES" sz="1600" dirty="0"/>
              <a:t>A continuación, seleccione su institución en la lista desplegable.</a:t>
            </a:r>
            <a:endParaRPr lang="en-US" sz="1600" dirty="0"/>
          </a:p>
        </p:txBody>
      </p:sp>
      <p:sp>
        <p:nvSpPr>
          <p:cNvPr id="14" name="TextBox 13">
            <a:extLst>
              <a:ext uri="{FF2B5EF4-FFF2-40B4-BE49-F238E27FC236}">
                <a16:creationId xmlns:a16="http://schemas.microsoft.com/office/drawing/2014/main" id="{6ED11423-C9C0-6BD1-748F-183E021F1965}"/>
              </a:ext>
            </a:extLst>
          </p:cNvPr>
          <p:cNvSpPr txBox="1"/>
          <p:nvPr/>
        </p:nvSpPr>
        <p:spPr>
          <a:xfrm>
            <a:off x="156753" y="4212774"/>
            <a:ext cx="2168434" cy="796835"/>
          </a:xfrm>
          <a:prstGeom prst="rect">
            <a:avLst/>
          </a:prstGeom>
          <a:solidFill>
            <a:schemeClr val="bg1"/>
          </a:solidFill>
          <a:ln>
            <a:solidFill>
              <a:schemeClr val="accent2"/>
            </a:solidFill>
          </a:ln>
        </p:spPr>
        <p:txBody>
          <a:bodyPr wrap="square" rtlCol="0">
            <a:noAutofit/>
          </a:bodyPr>
          <a:lstStyle/>
          <a:p>
            <a:r>
              <a:rPr lang="es-ES" sz="1600" dirty="0"/>
              <a:t>Finalmente, seleccione el botón “</a:t>
            </a:r>
            <a:r>
              <a:rPr lang="es-ES" sz="1600" dirty="0" err="1"/>
              <a:t>Create</a:t>
            </a:r>
            <a:r>
              <a:rPr lang="es-ES" sz="1600" dirty="0"/>
              <a:t> </a:t>
            </a:r>
            <a:r>
              <a:rPr lang="es-ES" sz="1600" dirty="0" err="1"/>
              <a:t>my</a:t>
            </a:r>
            <a:r>
              <a:rPr lang="es-ES" sz="1600" dirty="0"/>
              <a:t> </a:t>
            </a:r>
            <a:r>
              <a:rPr lang="es-ES" sz="1600" dirty="0" err="1"/>
              <a:t>account</a:t>
            </a:r>
            <a:r>
              <a:rPr lang="es-ES" sz="1600" dirty="0"/>
              <a:t>".</a:t>
            </a:r>
            <a:endParaRPr lang="en-US" sz="1600" dirty="0"/>
          </a:p>
        </p:txBody>
      </p:sp>
      <p:cxnSp>
        <p:nvCxnSpPr>
          <p:cNvPr id="16" name="Straight Connector 15">
            <a:extLst>
              <a:ext uri="{FF2B5EF4-FFF2-40B4-BE49-F238E27FC236}">
                <a16:creationId xmlns:a16="http://schemas.microsoft.com/office/drawing/2014/main" id="{47FE25CE-168C-7369-6261-EB3D00645550}"/>
              </a:ext>
              <a:ext uri="{C183D7F6-B498-43B3-948B-1728B52AA6E4}">
                <adec:decorative xmlns:adec="http://schemas.microsoft.com/office/drawing/2017/decorative" val="1"/>
              </a:ext>
            </a:extLst>
          </p:cNvPr>
          <p:cNvCxnSpPr>
            <a:stCxn id="12" idx="3"/>
            <a:endCxn id="11" idx="1"/>
          </p:cNvCxnSpPr>
          <p:nvPr/>
        </p:nvCxnSpPr>
        <p:spPr>
          <a:xfrm>
            <a:off x="2325188" y="1920240"/>
            <a:ext cx="382615" cy="6466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4B4859-76E4-BB0D-1877-FCF34EB8013F}"/>
              </a:ext>
              <a:ext uri="{C183D7F6-B498-43B3-948B-1728B52AA6E4}">
                <adec:decorative xmlns:adec="http://schemas.microsoft.com/office/drawing/2017/decorative" val="1"/>
              </a:ext>
            </a:extLst>
          </p:cNvPr>
          <p:cNvCxnSpPr>
            <a:cxnSpLocks/>
            <a:stCxn id="13" idx="3"/>
          </p:cNvCxnSpPr>
          <p:nvPr/>
        </p:nvCxnSpPr>
        <p:spPr>
          <a:xfrm>
            <a:off x="2325187" y="3309802"/>
            <a:ext cx="382616" cy="4163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32A18C-4E00-3C57-98EB-74AC83244ECD}"/>
              </a:ext>
            </a:extLst>
          </p:cNvPr>
          <p:cNvSpPr txBox="1"/>
          <p:nvPr/>
        </p:nvSpPr>
        <p:spPr>
          <a:xfrm>
            <a:off x="2613989" y="5812971"/>
            <a:ext cx="9202550" cy="707851"/>
          </a:xfrm>
          <a:prstGeom prst="rect">
            <a:avLst/>
          </a:prstGeom>
          <a:solidFill>
            <a:schemeClr val="bg1"/>
          </a:solidFill>
          <a:ln>
            <a:noFill/>
          </a:ln>
        </p:spPr>
        <p:txBody>
          <a:bodyPr wrap="square" rtlCol="0">
            <a:noAutofit/>
          </a:bodyPr>
          <a:lstStyle/>
          <a:p>
            <a:r>
              <a:rPr lang="es-ES" b="1" dirty="0"/>
              <a:t>Si su institución no está en la lista desplegable, deberá utilizar la opción de correo electrónico institucional/crear contraseña.</a:t>
            </a:r>
            <a:endParaRPr lang="en-US" b="1" i="1" dirty="0"/>
          </a:p>
        </p:txBody>
      </p:sp>
      <p:cxnSp>
        <p:nvCxnSpPr>
          <p:cNvPr id="21" name="Straight Connector 20">
            <a:extLst>
              <a:ext uri="{FF2B5EF4-FFF2-40B4-BE49-F238E27FC236}">
                <a16:creationId xmlns:a16="http://schemas.microsoft.com/office/drawing/2014/main" id="{56DF8762-A79D-34FE-F489-D86E080B80EE}"/>
              </a:ext>
              <a:ext uri="{C183D7F6-B498-43B3-948B-1728B52AA6E4}">
                <adec:decorative xmlns:adec="http://schemas.microsoft.com/office/drawing/2017/decorative" val="1"/>
              </a:ext>
            </a:extLst>
          </p:cNvPr>
          <p:cNvCxnSpPr>
            <a:cxnSpLocks/>
          </p:cNvCxnSpPr>
          <p:nvPr/>
        </p:nvCxnSpPr>
        <p:spPr>
          <a:xfrm flipV="1">
            <a:off x="2325187" y="4425044"/>
            <a:ext cx="382616" cy="1861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4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s-ES" dirty="0">
                <a:solidFill>
                  <a:srgbClr val="000000"/>
                </a:solidFill>
              </a:rPr>
              <a:t>Acceso a la cuenta correo electrónico institucional</a:t>
            </a:r>
            <a:endParaRPr lang="en-US" dirty="0">
              <a:solidFill>
                <a:srgbClr val="000000"/>
              </a:solidFill>
            </a:endParaRPr>
          </a:p>
        </p:txBody>
      </p:sp>
      <p:pic>
        <p:nvPicPr>
          <p:cNvPr id="8" name="Picture 7" descr="The form for creating your Pivot-RP account using an institutional email address. There are fields for your name, email address, a password, and your affiliated member institution, along with a checkbox acknowledging terms and conditions.">
            <a:extLst>
              <a:ext uri="{FF2B5EF4-FFF2-40B4-BE49-F238E27FC236}">
                <a16:creationId xmlns:a16="http://schemas.microsoft.com/office/drawing/2014/main" id="{42B06433-3D80-C6CF-197D-8390F561261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58839" y="747864"/>
            <a:ext cx="6096131" cy="5473337"/>
          </a:xfrm>
          <a:prstGeom prst="rect">
            <a:avLst/>
          </a:prstGeom>
          <a:ln>
            <a:solidFill>
              <a:schemeClr val="tx1"/>
            </a:solidFill>
          </a:ln>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55468E71-2535-0C68-D7ED-BF35C1B4EE97}"/>
              </a:ext>
            </a:extLst>
          </p:cNvPr>
          <p:cNvSpPr>
            <a:spLocks noGrp="1"/>
          </p:cNvSpPr>
          <p:nvPr>
            <p:ph type="body" sz="quarter" idx="14"/>
          </p:nvPr>
        </p:nvSpPr>
        <p:spPr>
          <a:xfrm>
            <a:off x="7816894" y="1254686"/>
            <a:ext cx="3168969" cy="2174314"/>
          </a:xfrm>
        </p:spPr>
        <p:txBody>
          <a:bodyPr/>
          <a:lstStyle/>
          <a:p>
            <a:r>
              <a:rPr lang="es-ES" sz="1800" dirty="0">
                <a:solidFill>
                  <a:srgbClr val="000000"/>
                </a:solidFill>
              </a:rPr>
              <a:t>Utilice el formulario para ingresar su dirección de correo electrónico y crear una contraseña</a:t>
            </a:r>
            <a:endParaRPr lang="en-US" sz="1800" dirty="0">
              <a:solidFill>
                <a:srgbClr val="000000"/>
              </a:solidFill>
            </a:endParaRPr>
          </a:p>
          <a:p>
            <a:r>
              <a:rPr lang="es-ES" sz="1800" dirty="0">
                <a:solidFill>
                  <a:srgbClr val="000000"/>
                </a:solidFill>
              </a:rPr>
              <a:t>Una vez que haya enviado el formulario, recibirá un correo electrónico de verificación. Utilice el enlace proporcionado para activar su cuenta.</a:t>
            </a:r>
            <a:endParaRPr lang="en-US" sz="1800" dirty="0">
              <a:solidFill>
                <a:srgbClr val="000000"/>
              </a:solidFill>
            </a:endParaRPr>
          </a:p>
        </p:txBody>
      </p:sp>
    </p:spTree>
    <p:extLst>
      <p:ext uri="{BB962C8B-B14F-4D97-AF65-F5344CB8AC3E}">
        <p14:creationId xmlns:p14="http://schemas.microsoft.com/office/powerpoint/2010/main" val="3110324688"/>
      </p:ext>
    </p:extLst>
  </p:cSld>
  <p:clrMapOvr>
    <a:masterClrMapping/>
  </p:clrMapOvr>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B4979305-3193-4111-8FAB-2532C0C5D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226f688b-3abb-40a7-a628-e22e82daf9e5" xsi:nil="true"/>
    <Seq xmlns="226f688b-3abb-40a7-a628-e22e82daf9e5" xsi:nil="true"/>
    <LG_x0020_Asset_x0020_ID_x0023_ xmlns="226f688b-3abb-40a7-a628-e22e82daf9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2D11FD1FAC0048AD62B5588E694EA2" ma:contentTypeVersion="13" ma:contentTypeDescription="Create a new document." ma:contentTypeScope="" ma:versionID="86549be4ad3f8ee3cada9d3610cf98f6">
  <xsd:schema xmlns:xsd="http://www.w3.org/2001/XMLSchema" xmlns:xs="http://www.w3.org/2001/XMLSchema" xmlns:p="http://schemas.microsoft.com/office/2006/metadata/properties" xmlns:ns1="226f688b-3abb-40a7-a628-e22e82daf9e5" xmlns:ns3="4f964b53-cc1b-4d92-99fd-493b914cac49" xmlns:ns4="fff3496f-86d4-4c57-a1ff-7ce7ea3173a3" targetNamespace="http://schemas.microsoft.com/office/2006/metadata/properties" ma:root="true" ma:fieldsID="e8ebd8767e137f1128497d7b9eb5431c" ns1:_="" ns3:_="" ns4:_="">
    <xsd:import namespace="226f688b-3abb-40a7-a628-e22e82daf9e5"/>
    <xsd:import namespace="4f964b53-cc1b-4d92-99fd-493b914cac49"/>
    <xsd:import namespace="fff3496f-86d4-4c57-a1ff-7ce7ea3173a3"/>
    <xsd:element name="properties">
      <xsd:complexType>
        <xsd:sequence>
          <xsd:element name="documentManagement">
            <xsd:complexType>
              <xsd:all>
                <xsd:element ref="ns1:Seq" minOccurs="0"/>
                <xsd:element ref="ns1:Status" minOccurs="0"/>
                <xsd:element ref="ns1:LG_x0020_Asset_x0020_ID_x0023_" minOccurs="0"/>
                <xsd:element ref="ns1:MediaServiceMetadata" minOccurs="0"/>
                <xsd:element ref="ns1:MediaServiceFastMetadata" minOccurs="0"/>
                <xsd:element ref="ns1:MediaServiceDateTaken" minOccurs="0"/>
                <xsd:element ref="ns3:SharedWithUsers" minOccurs="0"/>
                <xsd:element ref="ns3:SharedWithDetails" minOccurs="0"/>
                <xsd:element ref="ns1:MediaServiceAutoKeyPoints" minOccurs="0"/>
                <xsd:element ref="ns1:MediaServiceKeyPoints" minOccurs="0"/>
                <xsd:element ref="ns4:MediaServiceAutoTags"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f688b-3abb-40a7-a628-e22e82daf9e5" elementFormDefault="qualified">
    <xsd:import namespace="http://schemas.microsoft.com/office/2006/documentManagement/types"/>
    <xsd:import namespace="http://schemas.microsoft.com/office/infopath/2007/PartnerControls"/>
    <xsd:element name="Seq" ma:index="0" nillable="true" ma:displayName="Seq" ma:decimals="1" ma:internalName="Seq">
      <xsd:simpleType>
        <xsd:restriction base="dms:Number"/>
      </xsd:simpleType>
    </xsd:element>
    <xsd:element name="Status" ma:index="3" nillable="true" ma:displayName="Status" ma:format="Dropdown" ma:internalName="Status">
      <xsd:simpleType>
        <xsd:restriction base="dms:Choice">
          <xsd:enumeration value="Material in Draft"/>
          <xsd:enumeration value="In Development"/>
          <xsd:enumeration value="Peer Review"/>
          <xsd:enumeration value="Final Version"/>
          <xsd:enumeration value="Live on LG"/>
          <xsd:enumeration value="Archived"/>
        </xsd:restriction>
      </xsd:simpleType>
    </xsd:element>
    <xsd:element name="LG_x0020_Asset_x0020_ID_x0023_" ma:index="4" nillable="true" ma:displayName="LG Asset ID#" ma:description="If the training resource (asset) is posted on a LibGuide, then that LibGuide Asset ID# from Spingshare should be added in the KMC and the Status of the resource must be changed to &quot;Live on LG&quot;." ma:internalName="LG_x0020_Asset_x0020_ID_x0023_">
      <xsd:simpleType>
        <xsd:restriction base="dms:Text">
          <xsd:maxLength value="1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964b53-cc1b-4d92-99fd-493b914cac49"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f3496f-86d4-4c57-a1ff-7ce7ea3173a3" elementFormDefault="qualified">
    <xsd:import namespace="http://schemas.microsoft.com/office/2006/documentManagement/types"/>
    <xsd:import namespace="http://schemas.microsoft.com/office/infopath/2007/PartnerControls"/>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53FC3A-7AF8-4C11-876B-C7643F97C94A}">
  <ds:schemaRefs>
    <ds:schemaRef ds:uri="http://schemas.microsoft.com/office/2006/metadata/properties"/>
    <ds:schemaRef ds:uri="http://schemas.microsoft.com/office/infopath/2007/PartnerControls"/>
    <ds:schemaRef ds:uri="226f688b-3abb-40a7-a628-e22e82daf9e5"/>
  </ds:schemaRefs>
</ds:datastoreItem>
</file>

<file path=customXml/itemProps2.xml><?xml version="1.0" encoding="utf-8"?>
<ds:datastoreItem xmlns:ds="http://schemas.openxmlformats.org/officeDocument/2006/customXml" ds:itemID="{494425E8-F21B-4FA4-A425-429B49209075}">
  <ds:schemaRefs>
    <ds:schemaRef ds:uri="http://schemas.microsoft.com/sharepoint/v3/contenttype/forms"/>
  </ds:schemaRefs>
</ds:datastoreItem>
</file>

<file path=customXml/itemProps3.xml><?xml version="1.0" encoding="utf-8"?>
<ds:datastoreItem xmlns:ds="http://schemas.openxmlformats.org/officeDocument/2006/customXml" ds:itemID="{5AC2974C-73FE-4506-8E89-3ECC3E63FD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f688b-3abb-40a7-a628-e22e82daf9e5"/>
    <ds:schemaRef ds:uri="4f964b53-cc1b-4d92-99fd-493b914cac49"/>
    <ds:schemaRef ds:uri="fff3496f-86d4-4c57-a1ff-7ce7ea317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Template>
  <TotalTime>0</TotalTime>
  <Words>5590</Words>
  <Application>Microsoft Office PowerPoint</Application>
  <PresentationFormat>Widescreen</PresentationFormat>
  <Paragraphs>310</Paragraphs>
  <Slides>32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Avenir Next LT Pro</vt:lpstr>
      <vt:lpstr>Avenir Next LT Pro Demi</vt:lpstr>
      <vt:lpstr>Calibri</vt:lpstr>
      <vt:lpstr>Calibri Light</vt:lpstr>
      <vt:lpstr>Wingdings</vt:lpstr>
      <vt:lpstr>Title Layouts - Light</vt:lpstr>
      <vt:lpstr>Introducción a los perfiles de Pivot-RP</vt:lpstr>
      <vt:lpstr>Objetivos de la sesión</vt:lpstr>
      <vt:lpstr>¿Qué es Pivot-RP?</vt:lpstr>
      <vt:lpstr>La base de datos Pivot-RP</vt:lpstr>
      <vt:lpstr>Cómo está estructurado Pivot-RP</vt:lpstr>
      <vt:lpstr>Reclamar o crear su perfil</vt:lpstr>
      <vt:lpstr>Creación de una cuenta de Pivot-RP</vt:lpstr>
      <vt:lpstr>Acceso a la cuenta con credenciales de inicio de sesión institucionales</vt:lpstr>
      <vt:lpstr>Acceso a la cuenta correo electrónico institucional</vt:lpstr>
      <vt:lpstr>Menú de perfil</vt:lpstr>
      <vt:lpstr>¿Por qué reclamar su perfil?</vt:lpstr>
      <vt:lpstr>Reclamar su perfil</vt:lpstr>
      <vt:lpstr>Asistente para la creación de perfiles: Confirmar nombre</vt:lpstr>
      <vt:lpstr>Asistente para la creación de perfiles: Confirmar correo electrónico</vt:lpstr>
      <vt:lpstr>Asistente para la creación de perfiles: Completar el perfil</vt:lpstr>
      <vt:lpstr>Visualización y edición de su perfil</vt:lpstr>
      <vt:lpstr>Descripción general del perfil</vt:lpstr>
      <vt:lpstr>Edición de su perfil</vt:lpstr>
      <vt:lpstr>Agregar publicaciones a su perfil</vt:lpstr>
      <vt:lpstr>Edición de publicaciones en su perfil</vt:lpstr>
      <vt:lpstr>Editar o añadir subvenciones a su perfil</vt:lpstr>
      <vt:lpstr>Editar o añadir patentes a su perfil</vt:lpstr>
      <vt:lpstr>Búsqueda de colaboradores de investigación</vt:lpstr>
      <vt:lpstr>Buscando perfiles</vt:lpstr>
      <vt:lpstr>Página de detalles del perfil</vt:lpstr>
      <vt:lpstr>Creación de un grupo de colaboración</vt:lpstr>
      <vt:lpstr>Búsqueda de perfiles mediante términos clave</vt:lpstr>
      <vt:lpstr>Resultados de la búsqueda de perfiles</vt:lpstr>
      <vt:lpstr>Búsqueda avanzada de perfiles</vt:lpstr>
      <vt:lpstr>Resumen</vt:lpstr>
      <vt:lpstr>Soporte, Capacitación y Documentación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Pivot-RP Profiles</dc:title>
  <dc:creator/>
  <cp:lastModifiedBy/>
  <cp:revision>31</cp:revision>
  <dcterms:created xsi:type="dcterms:W3CDTF">2023-07-19T20:13:00Z</dcterms:created>
  <dcterms:modified xsi:type="dcterms:W3CDTF">2023-12-28T18:41:11Z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0x010100932D11FD1FAC0048AD62B5588E694EA2</vt:lpwstr>
  </property>
  <property fmtid="{D5CDD505-2E9C-101B-9397-08002B2CF9AE}" pid="3" name="Governance Status">
    <vt:lpwstr>Passed Governance</vt:lpwstr>
  </property>
  <property fmtid="{D5CDD505-2E9C-101B-9397-08002B2CF9AE}" pid="4" name="Governance Owner">
    <vt:lpwstr>TBD</vt:lpwstr>
  </property>
</Properties>
</file>