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Lst>
  <p:notesMasterIdLst>
    <p:notesMasterId r:id="rId27"/>
  </p:notesMasterIdLst>
  <p:handoutMasterIdLst>
    <p:handoutMasterId r:id="rId28"/>
  </p:handoutMasterIdLst>
  <p:sldIdLst>
    <p:sldId id="621" r:id="rId5"/>
    <p:sldId id="388" r:id="rId6"/>
    <p:sldId id="670" r:id="rId7"/>
    <p:sldId id="688" r:id="rId8"/>
    <p:sldId id="713" r:id="rId9"/>
    <p:sldId id="708" r:id="rId10"/>
    <p:sldId id="714" r:id="rId11"/>
    <p:sldId id="716" r:id="rId12"/>
    <p:sldId id="717" r:id="rId13"/>
    <p:sldId id="718" r:id="rId14"/>
    <p:sldId id="719" r:id="rId15"/>
    <p:sldId id="720" r:id="rId16"/>
    <p:sldId id="721" r:id="rId17"/>
    <p:sldId id="722" r:id="rId18"/>
    <p:sldId id="724" r:id="rId19"/>
    <p:sldId id="723" r:id="rId20"/>
    <p:sldId id="725" r:id="rId21"/>
    <p:sldId id="726" r:id="rId22"/>
    <p:sldId id="727" r:id="rId23"/>
    <p:sldId id="707" r:id="rId24"/>
    <p:sldId id="706" r:id="rId25"/>
    <p:sldId id="47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9FCC3B"/>
          </p15:clr>
        </p15:guide>
        <p15:guide id="2" pos="3840" userDrawn="1">
          <p15:clr>
            <a:srgbClr val="9FCC3B"/>
          </p15:clr>
        </p15:guide>
        <p15:guide id="3" pos="347" userDrawn="1">
          <p15:clr>
            <a:srgbClr val="9FCC3B"/>
          </p15:clr>
        </p15:guide>
        <p15:guide id="4" pos="846" userDrawn="1">
          <p15:clr>
            <a:srgbClr val="F26B43"/>
          </p15:clr>
        </p15:guide>
        <p15:guide id="5" pos="937" userDrawn="1">
          <p15:clr>
            <a:srgbClr val="F26B43"/>
          </p15:clr>
        </p15:guide>
        <p15:guide id="6" pos="1436" userDrawn="1">
          <p15:clr>
            <a:srgbClr val="F26B43"/>
          </p15:clr>
        </p15:guide>
        <p15:guide id="7" pos="1527" userDrawn="1">
          <p15:clr>
            <a:srgbClr val="F26B43"/>
          </p15:clr>
        </p15:guide>
        <p15:guide id="8" pos="2026" userDrawn="1">
          <p15:clr>
            <a:srgbClr val="F26B43"/>
          </p15:clr>
        </p15:guide>
        <p15:guide id="9" pos="2116" userDrawn="1">
          <p15:clr>
            <a:srgbClr val="F26B43"/>
          </p15:clr>
        </p15:guide>
        <p15:guide id="10" pos="2615" userDrawn="1">
          <p15:clr>
            <a:srgbClr val="F26B43"/>
          </p15:clr>
        </p15:guide>
        <p15:guide id="11" pos="2706" userDrawn="1">
          <p15:clr>
            <a:srgbClr val="F26B43"/>
          </p15:clr>
        </p15:guide>
        <p15:guide id="12" pos="3205" userDrawn="1">
          <p15:clr>
            <a:srgbClr val="F26B43"/>
          </p15:clr>
        </p15:guide>
        <p15:guide id="13" pos="3296" userDrawn="1">
          <p15:clr>
            <a:srgbClr val="F26B43"/>
          </p15:clr>
        </p15:guide>
        <p15:guide id="14" pos="3795" userDrawn="1">
          <p15:clr>
            <a:srgbClr val="F26B43"/>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41" orient="horz" pos="4201" userDrawn="1">
          <p15:clr>
            <a:srgbClr val="9FCC3B"/>
          </p15:clr>
        </p15:guide>
        <p15:guide id="56" orient="horz" pos="119" userDrawn="1">
          <p15:clr>
            <a:srgbClr val="9FCC3B"/>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7F2923-1FEF-3172-625E-5B546E1A476A}" name="Kate Walker" initials="KW" userId="S::kate@futurepresent.agency::25eb6372-8fe7-47d8-b66d-2d1f314a12df" providerId="AD"/>
  <p188:author id="{F1BA4F44-7A31-6648-D788-C3EDA2BAFA0C}" name="Jo Donnelly" initials="JD" userId="S::jo.donnelly@clarivate.com::03808bbd-17e3-4c7b-aaaf-885eee687660" providerId="AD"/>
  <p188:author id="{F8276B91-F105-E96A-8401-3CCFEE919819}" name="Rob Mayfield" initials="RM" userId="S::rob.m@futurepresent.agency::7d2e40a3-64fe-4ed7-8632-ff280d8c450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AB03"/>
    <a:srgbClr val="319AF0"/>
    <a:srgbClr val="FAF5FF"/>
    <a:srgbClr val="18A381"/>
    <a:srgbClr val="003F51"/>
    <a:srgbClr val="00DFCB"/>
    <a:srgbClr val="ED5564"/>
    <a:srgbClr val="F2F2F2"/>
    <a:srgbClr val="DFE1E2"/>
    <a:srgbClr val="BABC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0C2255-15E2-4DD5-8CEA-877A7041DDCC}" v="26" dt="2023-12-26T22:22:00.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179" autoAdjust="0"/>
  </p:normalViewPr>
  <p:slideViewPr>
    <p:cSldViewPr snapToGrid="0">
      <p:cViewPr varScale="1">
        <p:scale>
          <a:sx n="58" d="100"/>
          <a:sy n="58" d="100"/>
        </p:scale>
        <p:origin x="244" y="48"/>
      </p:cViewPr>
      <p:guideLst>
        <p:guide orient="horz" pos="2160"/>
        <p:guide pos="3840"/>
        <p:guide pos="347"/>
        <p:guide pos="846"/>
        <p:guide pos="937"/>
        <p:guide pos="1436"/>
        <p:guide pos="1527"/>
        <p:guide pos="2026"/>
        <p:guide pos="2116"/>
        <p:guide pos="2615"/>
        <p:guide pos="2706"/>
        <p:guide pos="3205"/>
        <p:guide pos="3296"/>
        <p:guide pos="3795"/>
        <p:guide pos="3885"/>
        <p:guide pos="4384"/>
        <p:guide pos="4475"/>
        <p:guide pos="4974"/>
        <p:guide pos="5065"/>
        <p:guide pos="5564"/>
        <p:guide pos="5654"/>
        <p:guide pos="6153"/>
        <p:guide pos="6244"/>
        <p:guide pos="6743"/>
        <p:guide pos="6834"/>
        <p:guide pos="7333"/>
        <p:guide orient="horz" pos="4201"/>
        <p:guide orient="horz" pos="119"/>
      </p:guideLst>
    </p:cSldViewPr>
  </p:slideViewPr>
  <p:outlineViewPr>
    <p:cViewPr>
      <p:scale>
        <a:sx n="33" d="100"/>
        <a:sy n="33" d="100"/>
      </p:scale>
      <p:origin x="0" y="-5778"/>
    </p:cViewPr>
  </p:outlineViewPr>
  <p:notesTextViewPr>
    <p:cViewPr>
      <p:scale>
        <a:sx n="3" d="2"/>
        <a:sy n="3" d="2"/>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DCCBB2-9BFB-0FF9-37D4-85313C70E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F72E5F6-E5DE-D3DE-F70C-9B31258C15E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2DF918-E479-454E-8685-D417A61C6EE1}" type="datetimeFigureOut">
              <a:rPr lang="en-GB" smtClean="0"/>
              <a:t>28/12/2023</a:t>
            </a:fld>
            <a:endParaRPr lang="en-GB"/>
          </a:p>
        </p:txBody>
      </p:sp>
      <p:sp>
        <p:nvSpPr>
          <p:cNvPr id="4" name="Footer Placeholder 3">
            <a:extLst>
              <a:ext uri="{FF2B5EF4-FFF2-40B4-BE49-F238E27FC236}">
                <a16:creationId xmlns:a16="http://schemas.microsoft.com/office/drawing/2014/main" id="{F973DDEB-44CB-C8CA-07DD-B5A4E67A71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CCE5690-A65A-09E9-81A6-3F3C628D85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8ED495-EBAE-4B9E-9301-E229ACD39677}" type="slidenum">
              <a:rPr lang="en-GB" smtClean="0"/>
              <a:t>‹#›</a:t>
            </a:fld>
            <a:endParaRPr lang="en-GB"/>
          </a:p>
        </p:txBody>
      </p:sp>
    </p:spTree>
    <p:extLst>
      <p:ext uri="{BB962C8B-B14F-4D97-AF65-F5344CB8AC3E}">
        <p14:creationId xmlns:p14="http://schemas.microsoft.com/office/powerpoint/2010/main" val="2338584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CB2442-8D48-416A-8E31-1D6850296C54}" type="datetimeFigureOut">
              <a:rPr lang="en-GB" smtClean="0"/>
              <a:t>28/12/2023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62A9C7-AF8E-4C09-BB00-1E1EA1EE3490}" type="slidenum">
              <a:rPr lang="en-GB" smtClean="0"/>
              <a:t>‹#›</a:t>
            </a:fld>
            <a:endParaRPr lang="en-GB"/>
          </a:p>
        </p:txBody>
      </p:sp>
    </p:spTree>
    <p:extLst>
      <p:ext uri="{BB962C8B-B14F-4D97-AF65-F5344CB8AC3E}">
        <p14:creationId xmlns:p14="http://schemas.microsoft.com/office/powerpoint/2010/main" val="248473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Al final de la sesión, Usted podrá:
Descubrir oportunidades de financiación utilizando Pivot-RP; 
Navegar y refinar los resultados; y
Gestionar sus oportunidades de financiación.</a:t>
            </a:r>
          </a:p>
          <a:p>
            <a:endParaRPr lang="en-US" dirty="0"/>
          </a:p>
          <a:p>
            <a:r>
              <a:rPr lang="es-ES" dirty="0"/>
              <a:t>Si es nuevo en Pivot-RP, lo mejor es crear y reclamar su perfil para aprovechar al máximo las funciones y oportunidades disponibles en este recurso. Hay más información disponible en la primera sesión de esta serie, titulada Introducción a los perfiles de Pivot-RP.</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a:t>
            </a:fld>
            <a:endParaRPr lang="en-GB" dirty="0"/>
          </a:p>
        </p:txBody>
      </p:sp>
    </p:spTree>
    <p:extLst>
      <p:ext uri="{BB962C8B-B14F-4D97-AF65-F5344CB8AC3E}">
        <p14:creationId xmlns:p14="http://schemas.microsoft.com/office/powerpoint/2010/main" val="3110468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Mientras que la mitad superior de la página le permite especificar qué incluir, la sección inferior de la página de búsqueda avanzada le permite especificar lo que desea excluir de su búsqueda</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Lo que elija en esta lista no se incluirá en sus resultados. Todos los campos funcionan de la misma manera que en el cuerpo principal de la búsqueda avanzada. Haga clic en el botón Buscar para ver los resultados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11</a:t>
            </a:fld>
            <a:endParaRPr lang="en-GB"/>
          </a:p>
        </p:txBody>
      </p:sp>
    </p:spTree>
    <p:extLst>
      <p:ext uri="{BB962C8B-B14F-4D97-AF65-F5344CB8AC3E}">
        <p14:creationId xmlns:p14="http://schemas.microsoft.com/office/powerpoint/2010/main" val="337647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En la parte superior de la lista de resultados, Pivot-RP muestra los detalles de la búsqueda que acaba de realizar, incluidos los filtros aplicados.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Los resultados se pueden ordenar por relevancia, título, financiador, fecha límite o monto. Si está satisfecho con su búsqueda, es posible que desee utilizar el enlace </a:t>
            </a:r>
            <a:r>
              <a:rPr lang="en-US" sz="1200" b="1" dirty="0">
                <a:effectLst/>
                <a:latin typeface="Avenir Next LT Pro" panose="020B0504020202020204" pitchFamily="34" charset="0"/>
                <a:ea typeface="Calibri" panose="020F0502020204030204" pitchFamily="34" charset="0"/>
                <a:cs typeface="Times New Roman" panose="02020603050405020304" pitchFamily="18" charset="0"/>
              </a:rPr>
              <a:t>Share Search para </a:t>
            </a:r>
            <a:r>
              <a:rPr lang="en-US" sz="1200" b="1" dirty="0" err="1">
                <a:effectLst/>
                <a:latin typeface="Avenir Next LT Pro" panose="020B0504020202020204" pitchFamily="34" charset="0"/>
                <a:ea typeface="Calibri" panose="020F0502020204030204" pitchFamily="34" charset="0"/>
                <a:cs typeface="Times New Roman" panose="02020603050405020304" pitchFamily="18" charset="0"/>
              </a:rPr>
              <a:t>guardarla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Esto le permitirá obtener los últimos resultados de esta búsqueda en cualquier momento sin tener que volver a ingresar los filtros de búsqueda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También puede hacer que Pivot-RP le envíe una alerta cada vez que se agreguen nuevas oportunidades a Pivot-RP que coincidan con la búsqueda avanzada que ha guardado. </a:t>
            </a:r>
          </a:p>
          <a:p>
            <a:pPr marL="0" marR="0">
              <a:lnSpc>
                <a:spcPct val="107000"/>
              </a:lnSpc>
              <a:spcBef>
                <a:spcPts val="0"/>
              </a:spcBef>
              <a:spcAft>
                <a:spcPts val="800"/>
              </a:spcAft>
            </a:pPr>
            <a:endParaRPr lang="es-E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O bien, puede refinar la búsqueda. En el lado izquierdo de la página de resultados de financiación hay filtros que puede usar para limitar aún más la búsqueda, incluidos los tipos de financiación, los tipos de financiadores, etc.</a:t>
            </a: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En los resultados, si ve las palabras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“Limited” o “ICR” antes del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título</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Debe consultar con la oficina de investigación de su institución para asegurarse de que su institución cumpla con la solicitud del patrocinador de limitar el número de propuestas de una sola institución o para ver por qué se requiere coordinación interna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Si ve la palabra "</a:t>
            </a:r>
            <a:r>
              <a:rPr lang="es-ES" sz="1200" dirty="0" err="1">
                <a:effectLst/>
                <a:latin typeface="Avenir Next LT Pro" panose="020B0504020202020204" pitchFamily="34" charset="0"/>
                <a:ea typeface="Calibri" panose="020F0502020204030204" pitchFamily="34" charset="0"/>
                <a:cs typeface="Times New Roman" panose="02020603050405020304" pitchFamily="18" charset="0"/>
              </a:rPr>
              <a:t>Internal</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 esta es una oportunidad proporcionada por sus instituciones que solo está disponible para su institución.</a:t>
            </a:r>
          </a:p>
          <a:p>
            <a:pPr marL="0" marR="0">
              <a:lnSpc>
                <a:spcPct val="107000"/>
              </a:lnSpc>
              <a:spcBef>
                <a:spcPts val="0"/>
              </a:spcBef>
              <a:spcAft>
                <a:spcPts val="800"/>
              </a:spcAft>
            </a:pPr>
            <a:endParaRPr lang="en-U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Debajo del título está el patrocinador de la oportunidad</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La fecha límite es la siguiente, y puede hacer clic en ella para ver más detalles; por ejemplo, si una solicitud vence por etapas. Se anotará si la fecha límite de solicitud está confirmada o anticipada. Por último, se enumera el importe de la financiación. Nuevamente, puede hacer clic en él para obtener más detalles.</a:t>
            </a:r>
          </a:p>
          <a:p>
            <a:pPr marL="0" marR="0">
              <a:lnSpc>
                <a:spcPct val="107000"/>
              </a:lnSpc>
              <a:spcBef>
                <a:spcPts val="0"/>
              </a:spcBef>
              <a:spcAft>
                <a:spcPts val="800"/>
              </a:spcAft>
            </a:pPr>
            <a:endParaRPr lang="es-E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En cada oportunidad, puede hacer clic en la lupa pequeña para ver el resumen de esa oportunidad, así como cualquier información de elegibilidad. Esto supone un ahorro de tiempo para cualquiera que busque financiación, ya que no es necesario seleccionar cada oportunidad individualmente para determinar si es una buena opción</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Haga clic en el título de las oportunidades para acceder a la página de detalles completos, donde verá toda la información sobre la oportunidad disponible en el sistema Pivot-RP.</a:t>
            </a: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También en la página de resultados hay una vista de calendario donde puede ver todos los plazos de la lista o las oportunidades seleccionadas en un calendario Pivot-RP.</a:t>
            </a:r>
            <a:endParaRPr lang="en-US" sz="1200" dirty="0"/>
          </a:p>
        </p:txBody>
      </p:sp>
      <p:sp>
        <p:nvSpPr>
          <p:cNvPr id="4" name="Slide Number Placeholder 3"/>
          <p:cNvSpPr>
            <a:spLocks noGrp="1"/>
          </p:cNvSpPr>
          <p:nvPr>
            <p:ph type="sldNum" sz="quarter" idx="5"/>
          </p:nvPr>
        </p:nvSpPr>
        <p:spPr/>
        <p:txBody>
          <a:bodyPr/>
          <a:lstStyle/>
          <a:p>
            <a:fld id="{4862A9C7-AF8E-4C09-BB00-1E1EA1EE3490}" type="slidenum">
              <a:rPr lang="en-GB" smtClean="0"/>
              <a:t>12</a:t>
            </a:fld>
            <a:endParaRPr lang="en-GB"/>
          </a:p>
        </p:txBody>
      </p:sp>
    </p:spTree>
    <p:extLst>
      <p:ext uri="{BB962C8B-B14F-4D97-AF65-F5344CB8AC3E}">
        <p14:creationId xmlns:p14="http://schemas.microsoft.com/office/powerpoint/2010/main" val="172289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Desde la vista de calendario, puede:
Establecer los plazos para que aparezcan un cierto número de días antes de la fecha límite real;
Suscribirse para agregar un calendario personal (</a:t>
            </a:r>
            <a:r>
              <a:rPr lang="es-ES" sz="1200" kern="1200" dirty="0" err="1">
                <a:solidFill>
                  <a:schemeClr val="tx1"/>
                </a:solidFill>
                <a:effectLst/>
                <a:latin typeface="+mn-lt"/>
                <a:ea typeface="+mn-ea"/>
                <a:cs typeface="+mn-cs"/>
              </a:rPr>
              <a:t>incluyendi</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iCal</a:t>
            </a:r>
            <a:r>
              <a:rPr lang="es-ES" sz="1200" kern="1200" dirty="0">
                <a:solidFill>
                  <a:schemeClr val="tx1"/>
                </a:solidFill>
                <a:effectLst/>
                <a:latin typeface="+mn-lt"/>
                <a:ea typeface="+mn-ea"/>
                <a:cs typeface="+mn-cs"/>
              </a:rPr>
              <a:t>, Google Calendar o Outlook) para sincronizar los plazos de las oportunidades en Pivot-RP. 
Descargar la lista de fechas límite e importarla a una aplicación de calendario personal. Esos plazos no se actualizarían automáticamente.
Vuelva a la lista de resultados para cerrar esta pestaña.</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13</a:t>
            </a:fld>
            <a:endParaRPr lang="en-GB"/>
          </a:p>
        </p:txBody>
      </p:sp>
    </p:spTree>
    <p:extLst>
      <p:ext uri="{BB962C8B-B14F-4D97-AF65-F5344CB8AC3E}">
        <p14:creationId xmlns:p14="http://schemas.microsoft.com/office/powerpoint/2010/main" val="7369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En la página de detalles de la oportunidad de financiación se ven todos los detalles, incluido el patrocinador, el monto, el resumen y los plazos, así como un enlace a la página web del financiador e información para la persona de contacto de financiación. Si hace clic en el nombre del patrocinador, Pivot-RP le mostrará todas las oportunidades en Pivot-RP financiadas por ese patrocinador.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Las palabras clave que aparecen aquí fueron añadidas por el equipo editorial de Pivot-RP a esta oportunidad. Haga clic en uno y Pivot-RP realizará una búsqueda de todas las oportunidades que contengan esa palabra clave</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sección</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Upcoming Deadlines </a:t>
            </a:r>
            <a:r>
              <a:rPr lang="es-ES" sz="1200" kern="1200" dirty="0">
                <a:solidFill>
                  <a:schemeClr val="tx1"/>
                </a:solidFill>
                <a:effectLst/>
                <a:latin typeface="+mn-lt"/>
                <a:ea typeface="+mn-ea"/>
                <a:cs typeface="+mn-cs"/>
              </a:rPr>
              <a:t>contiene plazos del patrocinador y también puede contener plazos creados por la oficina de investigación de su institución; por ejemplo, si la oficina tendrá que coordinar las solicitudes de varios investigadores. Las notas agregadas por su institución también aparecen en la página de detalles.</a:t>
            </a:r>
          </a:p>
          <a:p>
            <a:endParaRPr lang="en-U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En el lado derecho de la página, hay algunas acciones más a realizar. Puede agregar esta oportunidad a su archivo</a:t>
            </a:r>
            <a:r>
              <a:rPr lang="en-US" sz="1200" kern="1200" dirty="0">
                <a:solidFill>
                  <a:schemeClr val="tx1"/>
                </a:solidFill>
                <a:effectLst/>
                <a:latin typeface="+mn-lt"/>
                <a:ea typeface="+mn-ea"/>
                <a:cs typeface="+mn-cs"/>
              </a:rPr>
              <a:t>Tracked list. </a:t>
            </a:r>
            <a:r>
              <a:rPr lang="es-ES" sz="1200" kern="1200" dirty="0">
                <a:solidFill>
                  <a:schemeClr val="tx1"/>
                </a:solidFill>
                <a:effectLst/>
                <a:latin typeface="+mn-lt"/>
                <a:ea typeface="+mn-ea"/>
                <a:cs typeface="+mn-cs"/>
              </a:rPr>
              <a:t>También puede compartir la oportunidad con otros investigadores o grupos.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Pivot-RP's automated algorithms may be able to find  more opportunities like this one, which you may not have found through your own searching.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Pivot-RP matches funding opportunities to researcher profiles, to help you find potential collaborators at your institution and beyond. You can then share the opportunity with them through Pivot-RP and contact them directly.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Note that back on the Funding Results page, when you select several opportunities, you can take actions on all of them, such as adding to your Tracked list, sharing with others, or exporting from Pivot-RP to your computer in a file with one of several format choices.</a:t>
            </a: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14</a:t>
            </a:fld>
            <a:endParaRPr lang="en-GB"/>
          </a:p>
        </p:txBody>
      </p:sp>
    </p:spTree>
    <p:extLst>
      <p:ext uri="{BB962C8B-B14F-4D97-AF65-F5344CB8AC3E}">
        <p14:creationId xmlns:p14="http://schemas.microsoft.com/office/powerpoint/2010/main" val="129768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15</a:t>
            </a:fld>
            <a:endParaRPr lang="en-GB" dirty="0"/>
          </a:p>
        </p:txBody>
      </p:sp>
    </p:spTree>
    <p:extLst>
      <p:ext uri="{BB962C8B-B14F-4D97-AF65-F5344CB8AC3E}">
        <p14:creationId xmlns:p14="http://schemas.microsoft.com/office/powerpoint/2010/main" val="3486935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Desde el icono de inicio de la barra de navegación, verá las oportunidades rastreadas, las búsquedas guardadas, las oportunidades que compartió con otros investigadores y mucho más.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16</a:t>
            </a:fld>
            <a:endParaRPr lang="en-GB"/>
          </a:p>
        </p:txBody>
      </p:sp>
    </p:spTree>
    <p:extLst>
      <p:ext uri="{BB962C8B-B14F-4D97-AF65-F5344CB8AC3E}">
        <p14:creationId xmlns:p14="http://schemas.microsoft.com/office/powerpoint/2010/main" val="261532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Debajo</a:t>
            </a:r>
            <a:r>
              <a:rPr lang="en-US" sz="1200" kern="1200" dirty="0">
                <a:solidFill>
                  <a:schemeClr val="tx1"/>
                </a:solidFill>
                <a:effectLst/>
                <a:latin typeface="+mn-lt"/>
                <a:ea typeface="+mn-ea"/>
                <a:cs typeface="+mn-cs"/>
              </a:rPr>
              <a:t> de Tracked opportunities </a:t>
            </a:r>
            <a:r>
              <a:rPr lang="es-ES" sz="1200" kern="1200" dirty="0">
                <a:solidFill>
                  <a:schemeClr val="tx1"/>
                </a:solidFill>
                <a:effectLst/>
                <a:latin typeface="+mn-lt"/>
                <a:ea typeface="+mn-ea"/>
                <a:cs typeface="+mn-cs"/>
              </a:rPr>
              <a:t>Verá el título y los plazos de cada oportunidad que esté siguiendo/rastreando</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De forma predeterminada, esta lista está ordenada por fecha límite, con la fecha límite más antigua primero. De esa manera, puede ver qué oportunidades deben abordarse antes que las demás. Alternativamente, puede ordenar alfabéticamente por Título.}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Acceda a varias funciones relacionadas con cada oportunidad rastreada seleccionando "Opciones" junto a cualquier oportunidad.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s-ES" dirty="0"/>
              <a:t>Desde el menú Opciones, puede compartir una oportunidad con alguien, agregar un recordatorio de fecha límite y agregar etiquetas para ayudarlo a agruparla y/o localizarla fácilmente más tarde; y también puede ver si otras personas de su institución la están rastreando. Esta característica es valiosa cuando la oportunidad es de presentación limitada, lo que significa que solo se puede presentar un número limitado de solicitudes de cualquier institución.</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17</a:t>
            </a:fld>
            <a:endParaRPr lang="en-GB"/>
          </a:p>
        </p:txBody>
      </p:sp>
    </p:spTree>
    <p:extLst>
      <p:ext uri="{BB962C8B-B14F-4D97-AF65-F5344CB8AC3E}">
        <p14:creationId xmlns:p14="http://schemas.microsoft.com/office/powerpoint/2010/main" val="1757303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siguiente opción en el menú de gestión de oportunidades es la lista de búsquedas guardadas. Haga clic en un título de búsqueda para ejecutar la búsqueda. También puede ver rápidamente cuántas oportunidades nuevas se han agregado a esta búsqueda en la última semana, cuántos resultados totales y oportunidades limitadas se mostrarán si ejecuta esa búsqueda ahora y si las alertas de correo electrónico están activadas.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18</a:t>
            </a:fld>
            <a:endParaRPr lang="en-GB"/>
          </a:p>
        </p:txBody>
      </p:sp>
    </p:spTree>
    <p:extLst>
      <p:ext uri="{BB962C8B-B14F-4D97-AF65-F5344CB8AC3E}">
        <p14:creationId xmlns:p14="http://schemas.microsoft.com/office/powerpoint/2010/main" val="493689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management options include:</a:t>
            </a:r>
          </a:p>
          <a:p>
            <a:endParaRPr lang="en-US" dirty="0"/>
          </a:p>
          <a:p>
            <a:r>
              <a:rPr lang="en-US" b="1" dirty="0"/>
              <a:t>Shared: </a:t>
            </a:r>
            <a:r>
              <a:rPr lang="en-US" dirty="0"/>
              <a:t>See all the opportunities you've shared in the last 60 days.</a:t>
            </a:r>
            <a:r>
              <a:rPr lang="en-US" b="1" dirty="0"/>
              <a:t>
Received: </a:t>
            </a:r>
            <a:r>
              <a:rPr lang="en-US" dirty="0"/>
              <a:t>Find the opportunities that have been shared with you. From here the recipient can add it to their Tracked list or Dismiss and Remove it.</a:t>
            </a:r>
          </a:p>
          <a:p>
            <a:r>
              <a:rPr lang="en-US" sz="1200" b="1" dirty="0"/>
              <a:t>Advisor: </a:t>
            </a:r>
            <a:r>
              <a:rPr lang="en-US" sz="1200" dirty="0"/>
              <a:t>The Advisor is a powerful tool for Pivot-RP to find opportunities for you based on your Pivot-RP profile. Profiles are discussed in another training session; and once you have claimed a profile, the Pivot-RP Advisor will start recommending opportunities that match that profile. You can also choose whether to get a weekly email from Pivot-RP whenever the Advisor system finds more opportunities that match your profile.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Curated: </a:t>
            </a:r>
            <a:r>
              <a:rPr lang="en-US" sz="1200" kern="1200" dirty="0">
                <a:solidFill>
                  <a:schemeClr val="tx1"/>
                </a:solidFill>
                <a:effectLst/>
                <a:latin typeface="+mn-lt"/>
                <a:ea typeface="+mn-ea"/>
                <a:cs typeface="+mn-cs"/>
              </a:rPr>
              <a:t>Similar to the Received list is the Curated list. However, unlike opportunities and saved searches that someone Shares with you, curated lists aren't specific to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Instead, Curated lists and searches are those that your institution's Pivot-RP administrators want to share with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researchers at your institution. As usual, you can select opportunities to add to your personal Tracked opportunities, or even to Share with a researcher outside your institution.</a:t>
            </a:r>
          </a:p>
          <a:p>
            <a:r>
              <a:rPr lang="en-US" sz="1200" b="0" dirty="0"/>
              <a:t>Finally, f</a:t>
            </a:r>
            <a:r>
              <a:rPr lang="en-US" sz="1200" dirty="0"/>
              <a:t>ind </a:t>
            </a:r>
            <a:r>
              <a:rPr lang="en-US" sz="1200" b="1" dirty="0"/>
              <a:t>Internal </a:t>
            </a:r>
            <a:r>
              <a:rPr lang="en-US" sz="1200" dirty="0"/>
              <a:t>Opportunities, published by your institution.</a:t>
            </a:r>
          </a:p>
          <a:p>
            <a:endParaRPr lang="en-US" sz="1200" dirty="0"/>
          </a:p>
          <a:p>
            <a:r>
              <a:rPr lang="en-US" sz="1200" dirty="0"/>
              <a:t>No matter where you are in Pivot-RP, click the home icon to return to this page so you can continue to manage your funding opportunities!</a:t>
            </a: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19</a:t>
            </a:fld>
            <a:endParaRPr lang="en-GB"/>
          </a:p>
        </p:txBody>
      </p:sp>
    </p:spTree>
    <p:extLst>
      <p:ext uri="{BB962C8B-B14F-4D97-AF65-F5344CB8AC3E}">
        <p14:creationId xmlns:p14="http://schemas.microsoft.com/office/powerpoint/2010/main" val="62353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20</a:t>
            </a:fld>
            <a:endParaRPr lang="en-GB" dirty="0"/>
          </a:p>
        </p:txBody>
      </p:sp>
    </p:spTree>
    <p:extLst>
      <p:ext uri="{BB962C8B-B14F-4D97-AF65-F5344CB8AC3E}">
        <p14:creationId xmlns:p14="http://schemas.microsoft.com/office/powerpoint/2010/main" val="1244494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Pivot-RP es el recurso más completo para fuentes de financiación globales. Hay una amplia variedad de oportunidades de financiamiento en Pivot-RP, que incluyen, entre otras, becas de investigación tradicionales, así como oportunidades para trabajo artístico, trabajo de disertación/tesis, capacitación, viajes y desarrollo de programas o planes de estudio.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Todos los tipos de patrocinadores están representados, y las oportunidades de financiación en Pivot-RP se seleccionan editorialmente a diario, lo que garantiza que las oportunidades de financiación que ve estén activas y disponibles.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Para garantizar que todas las oportunidades en Pivot-RP estén optimizadas para el descubrimiento, nuestros editores las etiquetan con palabras clave de nuestro vocabulario controlado.</a:t>
            </a:r>
            <a:endParaRPr lang="en-US" dirty="0"/>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3</a:t>
            </a:fld>
            <a:endParaRPr lang="en-GB"/>
          </a:p>
        </p:txBody>
      </p:sp>
    </p:spTree>
    <p:extLst>
      <p:ext uri="{BB962C8B-B14F-4D97-AF65-F5344CB8AC3E}">
        <p14:creationId xmlns:p14="http://schemas.microsoft.com/office/powerpoint/2010/main" val="2901717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21</a:t>
            </a:fld>
            <a:endParaRPr lang="en-GB" dirty="0"/>
          </a:p>
        </p:txBody>
      </p:sp>
    </p:spTree>
    <p:extLst>
      <p:ext uri="{BB962C8B-B14F-4D97-AF65-F5344CB8AC3E}">
        <p14:creationId xmlns:p14="http://schemas.microsoft.com/office/powerpoint/2010/main" val="517361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22</a:t>
            </a:fld>
            <a:endParaRPr lang="en-GB"/>
          </a:p>
        </p:txBody>
      </p:sp>
    </p:spTree>
    <p:extLst>
      <p:ext uri="{BB962C8B-B14F-4D97-AF65-F5344CB8AC3E}">
        <p14:creationId xmlns:p14="http://schemas.microsoft.com/office/powerpoint/2010/main" val="22442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4</a:t>
            </a:fld>
            <a:endParaRPr lang="en-GB" dirty="0"/>
          </a:p>
        </p:txBody>
      </p:sp>
    </p:spTree>
    <p:extLst>
      <p:ext uri="{BB962C8B-B14F-4D97-AF65-F5344CB8AC3E}">
        <p14:creationId xmlns:p14="http://schemas.microsoft.com/office/powerpoint/2010/main" val="26384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Una vez que haya iniciado sesión en la página de inicio de Pivot-RP, puede administrar las oportunidades de financiamiento utilizando </a:t>
            </a:r>
            <a:r>
              <a:rPr lang="en-US" sz="1200" i="1" dirty="0">
                <a:effectLst/>
                <a:latin typeface="Avenir Next LT Pro" panose="020B0504020202020204" pitchFamily="34" charset="0"/>
                <a:ea typeface="Calibri" panose="020F0502020204030204" pitchFamily="34" charset="0"/>
                <a:cs typeface="Times New Roman" panose="02020603050405020304" pitchFamily="18" charset="0"/>
              </a:rPr>
              <a:t>My Funding Opportunities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vinculada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funcionalidades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como</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i="1" dirty="0">
                <a:effectLst/>
                <a:latin typeface="Avenir Next LT Pro" panose="020B0504020202020204" pitchFamily="34" charset="0"/>
                <a:ea typeface="Calibri" panose="020F0502020204030204" pitchFamily="34" charset="0"/>
                <a:cs typeface="Times New Roman" panose="02020603050405020304" pitchFamily="18" charset="0"/>
              </a:rPr>
              <a:t>Tracked Opportunities, Saved Searches, y Advisor Suggestions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así</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como</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oportunidades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curadas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y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Oportunidades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200" dirty="0" err="1">
                <a:effectLst/>
                <a:latin typeface="Avenir Next LT Pro" panose="020B0504020202020204" pitchFamily="34" charset="0"/>
                <a:ea typeface="Calibri" panose="020F0502020204030204" pitchFamily="34" charset="0"/>
                <a:cs typeface="Times New Roman" panose="02020603050405020304" pitchFamily="18" charset="0"/>
              </a:rPr>
              <a:t>internas</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si su institución las ha creado.</a:t>
            </a:r>
          </a:p>
          <a:p>
            <a:pPr marL="0" marR="0">
              <a:lnSpc>
                <a:spcPct val="107000"/>
              </a:lnSpc>
              <a:spcBef>
                <a:spcPts val="0"/>
              </a:spcBef>
              <a:spcAft>
                <a:spcPts val="800"/>
              </a:spcAft>
            </a:pPr>
            <a:endParaRPr lang="es-ES" sz="12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Tenga en cuenta que, debido a las personalizaciones realizadas por su institución, su interfaz puede parecer ligeramente diferente a las imágenes de pantalla aquí. La funcionalidad descrita seguirá siendo en gran medida la misma</a:t>
            </a:r>
            <a:r>
              <a:rPr lang="en-US" sz="1200" dirty="0">
                <a:effectLst/>
                <a:latin typeface="Avenir Next LT Pro" panose="020B050402020202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Puede descubrir oportunidades de financiación utilizando el cuadro de búsqueda, pero el mejor lugar para comenzar es la pestaña Financiación. La pestaña Financiación (</a:t>
            </a:r>
            <a:r>
              <a:rPr lang="es-ES" sz="1200" dirty="0" err="1">
                <a:effectLst/>
                <a:latin typeface="Avenir Next LT Pro" panose="020B0504020202020204" pitchFamily="34" charset="0"/>
                <a:ea typeface="Calibri" panose="020F0502020204030204" pitchFamily="34" charset="0"/>
                <a:cs typeface="Times New Roman" panose="02020603050405020304" pitchFamily="18" charset="0"/>
              </a:rPr>
              <a:t>Funding</a:t>
            </a: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 proporciona varias formas de descubrir las oportunidades más relevantes para usted.</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5</a:t>
            </a:fld>
            <a:endParaRPr lang="en-GB"/>
          </a:p>
        </p:txBody>
      </p:sp>
    </p:spTree>
    <p:extLst>
      <p:ext uri="{BB962C8B-B14F-4D97-AF65-F5344CB8AC3E}">
        <p14:creationId xmlns:p14="http://schemas.microsoft.com/office/powerpoint/2010/main" val="3361082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Hay múltiples opciones de búsqueda disponibles.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Para buscar texto en todos los campos, simplemente ingrese sus términos de búsqueda. Tenga en cuenta que el cuadro de búsqueda admite consultas booleanas como </a:t>
            </a:r>
            <a:r>
              <a:rPr lang="en-US" sz="1200" i="1" kern="1200" dirty="0">
                <a:solidFill>
                  <a:schemeClr val="tx1"/>
                </a:solidFill>
                <a:effectLst/>
                <a:latin typeface="+mn-lt"/>
                <a:ea typeface="+mn-ea"/>
                <a:cs typeface="+mn-cs"/>
              </a:rPr>
              <a:t>mental health AND adolescents</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Búsqueda de frases encerrando términos como </a:t>
            </a:r>
            <a:r>
              <a:rPr lang="es-ES" sz="1200" i="1" kern="1200" dirty="0">
                <a:solidFill>
                  <a:schemeClr val="tx1"/>
                </a:solidFill>
                <a:effectLst/>
                <a:latin typeface="+mn-lt"/>
                <a:ea typeface="+mn-ea"/>
                <a:cs typeface="+mn-cs"/>
              </a:rPr>
              <a:t>mental </a:t>
            </a:r>
            <a:r>
              <a:rPr lang="es-ES" sz="1200" i="1" kern="1200" dirty="0" err="1">
                <a:solidFill>
                  <a:schemeClr val="tx1"/>
                </a:solidFill>
                <a:effectLst/>
                <a:latin typeface="+mn-lt"/>
                <a:ea typeface="+mn-ea"/>
                <a:cs typeface="+mn-cs"/>
              </a:rPr>
              <a:t>health</a:t>
            </a:r>
            <a:r>
              <a:rPr lang="es-ES"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entre comillas</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y la búsqueda de proximidad cuando los términos se encuentran a una cierta distancia entre sí</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Los consejos de búsqueda se pueden encontrar directamente debajo del cuadro de búsqueda, junto con un enlace a la búsqueda avanzada.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effectLst/>
                <a:latin typeface="+mn-lt"/>
                <a:ea typeface="+mn-ea"/>
                <a:cs typeface="+mn-cs"/>
              </a:rPr>
              <a:t>La búsqueda por financiador le permite buscar por el nombre de una fuente de financiación. Al seleccionar esta opción, aparecerán enlaces que le permitirán navegar por todos los financiadores alfabéticamente. A medida que escriba en el cuadro de búsqueda, el sistema proporcionará una lista desplegable de coincidencias sugeridas.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6</a:t>
            </a:fld>
            <a:endParaRPr lang="en-GB"/>
          </a:p>
        </p:txBody>
      </p:sp>
    </p:spTree>
    <p:extLst>
      <p:ext uri="{BB962C8B-B14F-4D97-AF65-F5344CB8AC3E}">
        <p14:creationId xmlns:p14="http://schemas.microsoft.com/office/powerpoint/2010/main" val="3124843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búsqueda por palabra clave le permite buscar términos que nuestros editores utilizaron para catalogar las oportunidades de financiamiento. Al seleccionar la flecha hacia abajo junto al cuadro de búsqueda, también puede navegar por la jerarquía de palabras clave para descubrir oportunidades. Estas palabras clave son asignadas por nuestros editores.</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7</a:t>
            </a:fld>
            <a:endParaRPr lang="en-GB"/>
          </a:p>
        </p:txBody>
      </p:sp>
    </p:spTree>
    <p:extLst>
      <p:ext uri="{BB962C8B-B14F-4D97-AF65-F5344CB8AC3E}">
        <p14:creationId xmlns:p14="http://schemas.microsoft.com/office/powerpoint/2010/main" val="189529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a:solidFill>
                  <a:schemeClr val="tx1"/>
                </a:solidFill>
                <a:effectLst/>
                <a:latin typeface="+mn-lt"/>
                <a:ea typeface="+mn-ea"/>
                <a:cs typeface="+mn-cs"/>
              </a:rPr>
              <a:t>Además de las tres herramientas de búsqueda analizadas, la función gráfica de descubrimiento de palabras clave de Pivot-RP proporciona herramientas de búsqueda y navegación visualmente atractivas para descubrir oportunidades de financiación</a:t>
            </a:r>
            <a:r>
              <a:rPr lang="en-US"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La cantidad en el centro de la rueda muestra la cantidad aproximada de oportunidades de financiación disponibles en Pivot-RP. Las disciplinas más amplias están en el círculo más interno. Al pasar el cursor sobre una de estas disciplinas, se muestra aproximadamente la cantidad de fondos disponibles actualmente para esa disciplina</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Puede filtrar desde disciplinas generales hasta búsquedas más específicas desplazándose a los círculos exteriores. Por ejemplo, puede comenzar colocando el cursor sobre </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Health and Medicine, luego Health Care, luego Health Disparities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moviéndose a los círculos exteriores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 continuación, haga clic para ver las oportunidades de financiación disponibles.</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862A9C7-AF8E-4C09-BB00-1E1EA1EE3490}" type="slidenum">
              <a:rPr lang="en-GB" smtClean="0"/>
              <a:t>8</a:t>
            </a:fld>
            <a:endParaRPr lang="en-GB"/>
          </a:p>
        </p:txBody>
      </p:sp>
    </p:spTree>
    <p:extLst>
      <p:ext uri="{BB962C8B-B14F-4D97-AF65-F5344CB8AC3E}">
        <p14:creationId xmlns:p14="http://schemas.microsoft.com/office/powerpoint/2010/main" val="1769748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búsqueda avanzada le permite crear una búsqueda más compleja para usar una variedad de filtros para encontrar oportunidades que coincidan con sus intereses. Se puede acceder a la búsqueda avanzada desde la pestaña Financiación.</a:t>
            </a:r>
          </a:p>
          <a:p>
            <a:pPr marL="0" marR="0">
              <a:lnSpc>
                <a:spcPct val="107000"/>
              </a:lnSpc>
              <a:spcBef>
                <a:spcPts val="0"/>
              </a:spcBef>
              <a:spcAft>
                <a:spcPts val="800"/>
              </a:spcAft>
            </a:pP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Pivot-RP buscará oportunidades que coincidan con todos los campos de texto que introduzca, o con cualquiera de los criterios, cambiando esencialmente la búsqueda entre un booleano AND y un booleano OR</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Matching all of the fields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es la opción predeterminada y garantiza una búsqueda específica con menos resultados.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La segunda opción hace que la búsqueda sea mucho más amplia. Elija qué campos de las oportunidades de financiación desea buscar, como</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Abstract, Title, y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así</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n-US" sz="1800" dirty="0" err="1">
                <a:effectLst/>
                <a:latin typeface="Avenir Next LT Pro" panose="020B0504020202020204" pitchFamily="34" charset="0"/>
                <a:ea typeface="Calibri" panose="020F0502020204030204" pitchFamily="34" charset="0"/>
                <a:cs typeface="Times New Roman" panose="02020603050405020304" pitchFamily="18" charset="0"/>
              </a:rPr>
              <a:t>sucesivamente</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A continuación, escriba los términos de búsqueda en los cuadros</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Tenga en cuenta que dentro de cada uno de estos cuadros de búsqueda puede hacer uso de operadores booleanos, búsqueda de frases exactas y búsqueda de proximidad, al igual que en el cuadro de búsqueda básica</a:t>
            </a:r>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 </a:t>
            </a:r>
            <a:r>
              <a:rPr lang="es-ES" sz="1800" dirty="0">
                <a:effectLst/>
                <a:latin typeface="Avenir Next LT Pro" panose="020B0504020202020204" pitchFamily="34" charset="0"/>
                <a:ea typeface="Calibri" panose="020F0502020204030204" pitchFamily="34" charset="0"/>
                <a:cs typeface="Times New Roman" panose="02020603050405020304" pitchFamily="18" charset="0"/>
              </a:rPr>
              <a:t>Si no pone una frase entre comillas, entonces no es una búsqueda de frase exacta, por lo que Pivot-RP encontrará oportunidades que tengan todas esas palabras en cualquier campo de la oportunidad.</a:t>
            </a:r>
            <a:endParaRPr lang="en-US" sz="1800" dirty="0">
              <a:effectLst/>
              <a:latin typeface="Avenir Next LT Pro" panose="020B050402020202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9</a:t>
            </a:fld>
            <a:endParaRPr lang="en-GB"/>
          </a:p>
        </p:txBody>
      </p:sp>
    </p:spTree>
    <p:extLst>
      <p:ext uri="{BB962C8B-B14F-4D97-AF65-F5344CB8AC3E}">
        <p14:creationId xmlns:p14="http://schemas.microsoft.com/office/powerpoint/2010/main" val="4012360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effectLst/>
                <a:latin typeface="Avenir Next LT Pro" panose="020B0504020202020204" pitchFamily="34" charset="0"/>
                <a:ea typeface="Calibri" panose="020F0502020204030204" pitchFamily="34" charset="0"/>
                <a:cs typeface="Times New Roman" panose="02020603050405020304" pitchFamily="18" charset="0"/>
              </a:rPr>
              <a:t>Además, Pivot-RP le permite buscar en estos campos, disponibles en la siguiente sección de la página.</a:t>
            </a:r>
            <a:endParaRPr lang="en-US" dirty="0"/>
          </a:p>
        </p:txBody>
      </p:sp>
      <p:sp>
        <p:nvSpPr>
          <p:cNvPr id="4" name="Slide Number Placeholder 3"/>
          <p:cNvSpPr>
            <a:spLocks noGrp="1"/>
          </p:cNvSpPr>
          <p:nvPr>
            <p:ph type="sldNum" sz="quarter" idx="5"/>
          </p:nvPr>
        </p:nvSpPr>
        <p:spPr/>
        <p:txBody>
          <a:bodyPr/>
          <a:lstStyle/>
          <a:p>
            <a:fld id="{4862A9C7-AF8E-4C09-BB00-1E1EA1EE3490}" type="slidenum">
              <a:rPr lang="en-GB" smtClean="0"/>
              <a:t>10</a:t>
            </a:fld>
            <a:endParaRPr lang="en-GB"/>
          </a:p>
        </p:txBody>
      </p:sp>
    </p:spTree>
    <p:extLst>
      <p:ext uri="{BB962C8B-B14F-4D97-AF65-F5344CB8AC3E}">
        <p14:creationId xmlns:p14="http://schemas.microsoft.com/office/powerpoint/2010/main" val="3544525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hyperlink" Target="http://clarivate.com/" TargetMode="Externa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image - 1 line only">
    <p:bg>
      <p:bgPr>
        <a:solidFill>
          <a:schemeClr val="tx1"/>
        </a:solidFill>
        <a:effectLst/>
      </p:bgPr>
    </p:bg>
    <p:spTree>
      <p:nvGrpSpPr>
        <p:cNvPr id="1" name=""/>
        <p:cNvGrpSpPr/>
        <p:nvPr/>
      </p:nvGrpSpPr>
      <p:grpSpPr>
        <a:xfrm>
          <a:off x="0" y="0"/>
          <a:ext cx="0" cy="0"/>
          <a:chOff x="0" y="0"/>
          <a:chExt cx="0" cy="0"/>
        </a:xfrm>
      </p:grpSpPr>
      <p:sp>
        <p:nvSpPr>
          <p:cNvPr id="3" name="Picture Placeholder 37">
            <a:extLst>
              <a:ext uri="{FF2B5EF4-FFF2-40B4-BE49-F238E27FC236}">
                <a16:creationId xmlns:a16="http://schemas.microsoft.com/office/drawing/2014/main" id="{36A2A871-5455-F714-7485-AD2E8F04DB91}"/>
              </a:ext>
            </a:extLst>
          </p:cNvPr>
          <p:cNvSpPr>
            <a:spLocks noGrp="1"/>
          </p:cNvSpPr>
          <p:nvPr>
            <p:ph type="pic" sz="quarter" idx="26" hasCustomPrompt="1"/>
          </p:nvPr>
        </p:nvSpPr>
        <p:spPr>
          <a:xfrm>
            <a:off x="0" y="0"/>
            <a:ext cx="12192000" cy="6858000"/>
          </a:xfrm>
          <a:custGeom>
            <a:avLst/>
            <a:gdLst>
              <a:gd name="connsiteX0" fmla="*/ 6507632 w 12192000"/>
              <a:gd name="connsiteY0" fmla="*/ 621943 h 6858000"/>
              <a:gd name="connsiteX1" fmla="*/ 6507632 w 12192000"/>
              <a:gd name="connsiteY1" fmla="*/ 632251 h 6858000"/>
              <a:gd name="connsiteX2" fmla="*/ 6507519 w 12192000"/>
              <a:gd name="connsiteY2" fmla="*/ 632363 h 6858000"/>
              <a:gd name="connsiteX3" fmla="*/ 6479732 w 12192000"/>
              <a:gd name="connsiteY3" fmla="*/ 657686 h 6858000"/>
              <a:gd name="connsiteX4" fmla="*/ 6459451 w 12192000"/>
              <a:gd name="connsiteY4" fmla="*/ 640767 h 6858000"/>
              <a:gd name="connsiteX5" fmla="*/ 6479732 w 12192000"/>
              <a:gd name="connsiteY5" fmla="*/ 625080 h 6858000"/>
              <a:gd name="connsiteX6" fmla="*/ 6495082 w 12192000"/>
              <a:gd name="connsiteY6" fmla="*/ 625080 h 6858000"/>
              <a:gd name="connsiteX7" fmla="*/ 6507632 w 12192000"/>
              <a:gd name="connsiteY7" fmla="*/ 621943 h 6858000"/>
              <a:gd name="connsiteX8" fmla="*/ 6016868 w 12192000"/>
              <a:gd name="connsiteY8" fmla="*/ 621943 h 6858000"/>
              <a:gd name="connsiteX9" fmla="*/ 6016868 w 12192000"/>
              <a:gd name="connsiteY9" fmla="*/ 632251 h 6858000"/>
              <a:gd name="connsiteX10" fmla="*/ 6016756 w 12192000"/>
              <a:gd name="connsiteY10" fmla="*/ 632363 h 6858000"/>
              <a:gd name="connsiteX11" fmla="*/ 5988968 w 12192000"/>
              <a:gd name="connsiteY11" fmla="*/ 657686 h 6858000"/>
              <a:gd name="connsiteX12" fmla="*/ 5968687 w 12192000"/>
              <a:gd name="connsiteY12" fmla="*/ 640767 h 6858000"/>
              <a:gd name="connsiteX13" fmla="*/ 5988968 w 12192000"/>
              <a:gd name="connsiteY13" fmla="*/ 625080 h 6858000"/>
              <a:gd name="connsiteX14" fmla="*/ 6004318 w 12192000"/>
              <a:gd name="connsiteY14" fmla="*/ 625080 h 6858000"/>
              <a:gd name="connsiteX15" fmla="*/ 6016868 w 12192000"/>
              <a:gd name="connsiteY15" fmla="*/ 621943 h 6858000"/>
              <a:gd name="connsiteX16" fmla="*/ 6742566 w 12192000"/>
              <a:gd name="connsiteY16" fmla="*/ 570401 h 6858000"/>
              <a:gd name="connsiteX17" fmla="*/ 6774163 w 12192000"/>
              <a:gd name="connsiteY17" fmla="*/ 596620 h 6858000"/>
              <a:gd name="connsiteX18" fmla="*/ 6710072 w 12192000"/>
              <a:gd name="connsiteY18" fmla="*/ 596620 h 6858000"/>
              <a:gd name="connsiteX19" fmla="*/ 6742566 w 12192000"/>
              <a:gd name="connsiteY19" fmla="*/ 570401 h 6858000"/>
              <a:gd name="connsiteX20" fmla="*/ 6265723 w 12192000"/>
              <a:gd name="connsiteY20" fmla="*/ 540373 h 6858000"/>
              <a:gd name="connsiteX21" fmla="*/ 6314463 w 12192000"/>
              <a:gd name="connsiteY21" fmla="*/ 683569 h 6858000"/>
              <a:gd name="connsiteX22" fmla="*/ 6364772 w 12192000"/>
              <a:gd name="connsiteY22" fmla="*/ 683569 h 6858000"/>
              <a:gd name="connsiteX23" fmla="*/ 6415754 w 12192000"/>
              <a:gd name="connsiteY23" fmla="*/ 540373 h 6858000"/>
              <a:gd name="connsiteX24" fmla="*/ 6372952 w 12192000"/>
              <a:gd name="connsiteY24" fmla="*/ 540373 h 6858000"/>
              <a:gd name="connsiteX25" fmla="*/ 6340458 w 12192000"/>
              <a:gd name="connsiteY25" fmla="*/ 639759 h 6858000"/>
              <a:gd name="connsiteX26" fmla="*/ 6340346 w 12192000"/>
              <a:gd name="connsiteY26" fmla="*/ 639759 h 6858000"/>
              <a:gd name="connsiteX27" fmla="*/ 6309757 w 12192000"/>
              <a:gd name="connsiteY27" fmla="*/ 540373 h 6858000"/>
              <a:gd name="connsiteX28" fmla="*/ 6188411 w 12192000"/>
              <a:gd name="connsiteY28" fmla="*/ 540373 h 6858000"/>
              <a:gd name="connsiteX29" fmla="*/ 6188411 w 12192000"/>
              <a:gd name="connsiteY29" fmla="*/ 574771 h 6858000"/>
              <a:gd name="connsiteX30" fmla="*/ 6208467 w 12192000"/>
              <a:gd name="connsiteY30" fmla="*/ 574771 h 6858000"/>
              <a:gd name="connsiteX31" fmla="*/ 6208467 w 12192000"/>
              <a:gd name="connsiteY31" fmla="*/ 683569 h 6858000"/>
              <a:gd name="connsiteX32" fmla="*/ 6249028 w 12192000"/>
              <a:gd name="connsiteY32" fmla="*/ 683569 h 6858000"/>
              <a:gd name="connsiteX33" fmla="*/ 6249028 w 12192000"/>
              <a:gd name="connsiteY33" fmla="*/ 540373 h 6858000"/>
              <a:gd name="connsiteX34" fmla="*/ 6158158 w 12192000"/>
              <a:gd name="connsiteY34" fmla="*/ 538580 h 6858000"/>
              <a:gd name="connsiteX35" fmla="*/ 6120958 w 12192000"/>
              <a:gd name="connsiteY35" fmla="*/ 563230 h 6858000"/>
              <a:gd name="connsiteX36" fmla="*/ 6120958 w 12192000"/>
              <a:gd name="connsiteY36" fmla="*/ 540373 h 6858000"/>
              <a:gd name="connsiteX37" fmla="*/ 6081518 w 12192000"/>
              <a:gd name="connsiteY37" fmla="*/ 540373 h 6858000"/>
              <a:gd name="connsiteX38" fmla="*/ 6081518 w 12192000"/>
              <a:gd name="connsiteY38" fmla="*/ 683569 h 6858000"/>
              <a:gd name="connsiteX39" fmla="*/ 6122191 w 12192000"/>
              <a:gd name="connsiteY39" fmla="*/ 683569 h 6858000"/>
              <a:gd name="connsiteX40" fmla="*/ 6122191 w 12192000"/>
              <a:gd name="connsiteY40" fmla="*/ 615108 h 6858000"/>
              <a:gd name="connsiteX41" fmla="*/ 6152219 w 12192000"/>
              <a:gd name="connsiteY41" fmla="*/ 580374 h 6858000"/>
              <a:gd name="connsiteX42" fmla="*/ 6169363 w 12192000"/>
              <a:gd name="connsiteY42" fmla="*/ 580374 h 6858000"/>
              <a:gd name="connsiteX43" fmla="*/ 6169363 w 12192000"/>
              <a:gd name="connsiteY43" fmla="*/ 539813 h 6858000"/>
              <a:gd name="connsiteX44" fmla="*/ 6158158 w 12192000"/>
              <a:gd name="connsiteY44" fmla="*/ 538580 h 6858000"/>
              <a:gd name="connsiteX45" fmla="*/ 6742678 w 12192000"/>
              <a:gd name="connsiteY45" fmla="*/ 536787 h 6858000"/>
              <a:gd name="connsiteX46" fmla="*/ 6668279 w 12192000"/>
              <a:gd name="connsiteY46" fmla="*/ 612083 h 6858000"/>
              <a:gd name="connsiteX47" fmla="*/ 6743350 w 12192000"/>
              <a:gd name="connsiteY47" fmla="*/ 687378 h 6858000"/>
              <a:gd name="connsiteX48" fmla="*/ 6814948 w 12192000"/>
              <a:gd name="connsiteY48" fmla="*/ 642335 h 6858000"/>
              <a:gd name="connsiteX49" fmla="*/ 6772707 w 12192000"/>
              <a:gd name="connsiteY49" fmla="*/ 637966 h 6858000"/>
              <a:gd name="connsiteX50" fmla="*/ 6743910 w 12192000"/>
              <a:gd name="connsiteY50" fmla="*/ 652644 h 6858000"/>
              <a:gd name="connsiteX51" fmla="*/ 6711081 w 12192000"/>
              <a:gd name="connsiteY51" fmla="*/ 623848 h 6858000"/>
              <a:gd name="connsiteX52" fmla="*/ 6817637 w 12192000"/>
              <a:gd name="connsiteY52" fmla="*/ 623848 h 6858000"/>
              <a:gd name="connsiteX53" fmla="*/ 6817749 w 12192000"/>
              <a:gd name="connsiteY53" fmla="*/ 623960 h 6858000"/>
              <a:gd name="connsiteX54" fmla="*/ 6817749 w 12192000"/>
              <a:gd name="connsiteY54" fmla="*/ 622391 h 6858000"/>
              <a:gd name="connsiteX55" fmla="*/ 6742678 w 12192000"/>
              <a:gd name="connsiteY55" fmla="*/ 536787 h 6858000"/>
              <a:gd name="connsiteX56" fmla="*/ 6486119 w 12192000"/>
              <a:gd name="connsiteY56" fmla="*/ 536675 h 6858000"/>
              <a:gd name="connsiteX57" fmla="*/ 6424829 w 12192000"/>
              <a:gd name="connsiteY57" fmla="*/ 554154 h 6858000"/>
              <a:gd name="connsiteX58" fmla="*/ 6440740 w 12192000"/>
              <a:gd name="connsiteY58" fmla="*/ 584743 h 6858000"/>
              <a:gd name="connsiteX59" fmla="*/ 6483878 w 12192000"/>
              <a:gd name="connsiteY59" fmla="*/ 571298 h 6858000"/>
              <a:gd name="connsiteX60" fmla="*/ 6507632 w 12192000"/>
              <a:gd name="connsiteY60" fmla="*/ 588217 h 6858000"/>
              <a:gd name="connsiteX61" fmla="*/ 6507632 w 12192000"/>
              <a:gd name="connsiteY61" fmla="*/ 588329 h 6858000"/>
              <a:gd name="connsiteX62" fmla="*/ 6507632 w 12192000"/>
              <a:gd name="connsiteY62" fmla="*/ 589897 h 6858000"/>
              <a:gd name="connsiteX63" fmla="*/ 6497659 w 12192000"/>
              <a:gd name="connsiteY63" fmla="*/ 598301 h 6858000"/>
              <a:gd name="connsiteX64" fmla="*/ 6469536 w 12192000"/>
              <a:gd name="connsiteY64" fmla="*/ 598301 h 6858000"/>
              <a:gd name="connsiteX65" fmla="*/ 6417658 w 12192000"/>
              <a:gd name="connsiteY65" fmla="*/ 642335 h 6858000"/>
              <a:gd name="connsiteX66" fmla="*/ 6467631 w 12192000"/>
              <a:gd name="connsiteY66" fmla="*/ 687378 h 6858000"/>
              <a:gd name="connsiteX67" fmla="*/ 6507632 w 12192000"/>
              <a:gd name="connsiteY67" fmla="*/ 670235 h 6858000"/>
              <a:gd name="connsiteX68" fmla="*/ 6507632 w 12192000"/>
              <a:gd name="connsiteY68" fmla="*/ 683681 h 6858000"/>
              <a:gd name="connsiteX69" fmla="*/ 6548304 w 12192000"/>
              <a:gd name="connsiteY69" fmla="*/ 683681 h 6858000"/>
              <a:gd name="connsiteX70" fmla="*/ 6548304 w 12192000"/>
              <a:gd name="connsiteY70" fmla="*/ 589561 h 6858000"/>
              <a:gd name="connsiteX71" fmla="*/ 6486119 w 12192000"/>
              <a:gd name="connsiteY71" fmla="*/ 536675 h 6858000"/>
              <a:gd name="connsiteX72" fmla="*/ 5995355 w 12192000"/>
              <a:gd name="connsiteY72" fmla="*/ 536675 h 6858000"/>
              <a:gd name="connsiteX73" fmla="*/ 5934065 w 12192000"/>
              <a:gd name="connsiteY73" fmla="*/ 554154 h 6858000"/>
              <a:gd name="connsiteX74" fmla="*/ 5949976 w 12192000"/>
              <a:gd name="connsiteY74" fmla="*/ 584743 h 6858000"/>
              <a:gd name="connsiteX75" fmla="*/ 5993114 w 12192000"/>
              <a:gd name="connsiteY75" fmla="*/ 571298 h 6858000"/>
              <a:gd name="connsiteX76" fmla="*/ 6016868 w 12192000"/>
              <a:gd name="connsiteY76" fmla="*/ 588217 h 6858000"/>
              <a:gd name="connsiteX77" fmla="*/ 6016868 w 12192000"/>
              <a:gd name="connsiteY77" fmla="*/ 588329 h 6858000"/>
              <a:gd name="connsiteX78" fmla="*/ 6016868 w 12192000"/>
              <a:gd name="connsiteY78" fmla="*/ 589897 h 6858000"/>
              <a:gd name="connsiteX79" fmla="*/ 6006895 w 12192000"/>
              <a:gd name="connsiteY79" fmla="*/ 598301 h 6858000"/>
              <a:gd name="connsiteX80" fmla="*/ 5978772 w 12192000"/>
              <a:gd name="connsiteY80" fmla="*/ 598301 h 6858000"/>
              <a:gd name="connsiteX81" fmla="*/ 5926894 w 12192000"/>
              <a:gd name="connsiteY81" fmla="*/ 642335 h 6858000"/>
              <a:gd name="connsiteX82" fmla="*/ 5976867 w 12192000"/>
              <a:gd name="connsiteY82" fmla="*/ 687378 h 6858000"/>
              <a:gd name="connsiteX83" fmla="*/ 6016868 w 12192000"/>
              <a:gd name="connsiteY83" fmla="*/ 670235 h 6858000"/>
              <a:gd name="connsiteX84" fmla="*/ 6016868 w 12192000"/>
              <a:gd name="connsiteY84" fmla="*/ 683681 h 6858000"/>
              <a:gd name="connsiteX85" fmla="*/ 6057541 w 12192000"/>
              <a:gd name="connsiteY85" fmla="*/ 683681 h 6858000"/>
              <a:gd name="connsiteX86" fmla="*/ 6057541 w 12192000"/>
              <a:gd name="connsiteY86" fmla="*/ 589561 h 6858000"/>
              <a:gd name="connsiteX87" fmla="*/ 5995355 w 12192000"/>
              <a:gd name="connsiteY87" fmla="*/ 536675 h 6858000"/>
              <a:gd name="connsiteX88" fmla="*/ 5351786 w 12192000"/>
              <a:gd name="connsiteY88" fmla="*/ 491744 h 6858000"/>
              <a:gd name="connsiteX89" fmla="*/ 5324447 w 12192000"/>
              <a:gd name="connsiteY89" fmla="*/ 493425 h 6858000"/>
              <a:gd name="connsiteX90" fmla="*/ 5324447 w 12192000"/>
              <a:gd name="connsiteY90" fmla="*/ 655109 h 6858000"/>
              <a:gd name="connsiteX91" fmla="*/ 5351786 w 12192000"/>
              <a:gd name="connsiteY91" fmla="*/ 656789 h 6858000"/>
              <a:gd name="connsiteX92" fmla="*/ 5389769 w 12192000"/>
              <a:gd name="connsiteY92" fmla="*/ 653652 h 6858000"/>
              <a:gd name="connsiteX93" fmla="*/ 5389769 w 12192000"/>
              <a:gd name="connsiteY93" fmla="*/ 653611 h 6858000"/>
              <a:gd name="connsiteX94" fmla="*/ 5389842 w 12192000"/>
              <a:gd name="connsiteY94" fmla="*/ 653585 h 6858000"/>
              <a:gd name="connsiteX95" fmla="*/ 5405904 w 12192000"/>
              <a:gd name="connsiteY95" fmla="*/ 687827 h 6858000"/>
              <a:gd name="connsiteX96" fmla="*/ 5421030 w 12192000"/>
              <a:gd name="connsiteY96" fmla="*/ 710796 h 6858000"/>
              <a:gd name="connsiteX97" fmla="*/ 5560864 w 12192000"/>
              <a:gd name="connsiteY97" fmla="*/ 630010 h 6858000"/>
              <a:gd name="connsiteX98" fmla="*/ 5526802 w 12192000"/>
              <a:gd name="connsiteY98" fmla="*/ 574323 h 6858000"/>
              <a:gd name="connsiteX99" fmla="*/ 5466003 w 12192000"/>
              <a:gd name="connsiteY99" fmla="*/ 625920 h 6858000"/>
              <a:gd name="connsiteX100" fmla="*/ 5389842 w 12192000"/>
              <a:gd name="connsiteY100" fmla="*/ 653585 h 6858000"/>
              <a:gd name="connsiteX101" fmla="*/ 5389769 w 12192000"/>
              <a:gd name="connsiteY101" fmla="*/ 653428 h 6858000"/>
              <a:gd name="connsiteX102" fmla="*/ 5383271 w 12192000"/>
              <a:gd name="connsiteY102" fmla="*/ 515274 h 6858000"/>
              <a:gd name="connsiteX103" fmla="*/ 5389769 w 12192000"/>
              <a:gd name="connsiteY103" fmla="*/ 494881 h 6858000"/>
              <a:gd name="connsiteX104" fmla="*/ 5351786 w 12192000"/>
              <a:gd name="connsiteY104" fmla="*/ 491744 h 6858000"/>
              <a:gd name="connsiteX105" fmla="*/ 6586064 w 12192000"/>
              <a:gd name="connsiteY105" fmla="*/ 485918 h 6858000"/>
              <a:gd name="connsiteX106" fmla="*/ 6586064 w 12192000"/>
              <a:gd name="connsiteY106" fmla="*/ 540485 h 6858000"/>
              <a:gd name="connsiteX107" fmla="*/ 6563543 w 12192000"/>
              <a:gd name="connsiteY107" fmla="*/ 540485 h 6858000"/>
              <a:gd name="connsiteX108" fmla="*/ 6563543 w 12192000"/>
              <a:gd name="connsiteY108" fmla="*/ 574883 h 6858000"/>
              <a:gd name="connsiteX109" fmla="*/ 6586064 w 12192000"/>
              <a:gd name="connsiteY109" fmla="*/ 574883 h 6858000"/>
              <a:gd name="connsiteX110" fmla="*/ 6586064 w 12192000"/>
              <a:gd name="connsiteY110" fmla="*/ 653316 h 6858000"/>
              <a:gd name="connsiteX111" fmla="*/ 6627298 w 12192000"/>
              <a:gd name="connsiteY111" fmla="*/ 685474 h 6858000"/>
              <a:gd name="connsiteX112" fmla="*/ 6658895 w 12192000"/>
              <a:gd name="connsiteY112" fmla="*/ 683569 h 6858000"/>
              <a:gd name="connsiteX113" fmla="*/ 6658895 w 12192000"/>
              <a:gd name="connsiteY113" fmla="*/ 648834 h 6858000"/>
              <a:gd name="connsiteX114" fmla="*/ 6640183 w 12192000"/>
              <a:gd name="connsiteY114" fmla="*/ 649731 h 6858000"/>
              <a:gd name="connsiteX115" fmla="*/ 6626737 w 12192000"/>
              <a:gd name="connsiteY115" fmla="*/ 639423 h 6858000"/>
              <a:gd name="connsiteX116" fmla="*/ 6626737 w 12192000"/>
              <a:gd name="connsiteY116" fmla="*/ 574659 h 6858000"/>
              <a:gd name="connsiteX117" fmla="*/ 6657662 w 12192000"/>
              <a:gd name="connsiteY117" fmla="*/ 574659 h 6858000"/>
              <a:gd name="connsiteX118" fmla="*/ 6657662 w 12192000"/>
              <a:gd name="connsiteY118" fmla="*/ 540261 h 6858000"/>
              <a:gd name="connsiteX119" fmla="*/ 6626737 w 12192000"/>
              <a:gd name="connsiteY119" fmla="*/ 540261 h 6858000"/>
              <a:gd name="connsiteX120" fmla="*/ 6626737 w 12192000"/>
              <a:gd name="connsiteY120" fmla="*/ 485918 h 6858000"/>
              <a:gd name="connsiteX121" fmla="*/ 6801447 w 12192000"/>
              <a:gd name="connsiteY121" fmla="*/ 464965 h 6858000"/>
              <a:gd name="connsiteX122" fmla="*/ 6801447 w 12192000"/>
              <a:gd name="connsiteY122" fmla="*/ 475049 h 6858000"/>
              <a:gd name="connsiteX123" fmla="*/ 6812428 w 12192000"/>
              <a:gd name="connsiteY123" fmla="*/ 475049 h 6858000"/>
              <a:gd name="connsiteX124" fmla="*/ 6812428 w 12192000"/>
              <a:gd name="connsiteY124" fmla="*/ 503845 h 6858000"/>
              <a:gd name="connsiteX125" fmla="*/ 6823856 w 12192000"/>
              <a:gd name="connsiteY125" fmla="*/ 503845 h 6858000"/>
              <a:gd name="connsiteX126" fmla="*/ 6823856 w 12192000"/>
              <a:gd name="connsiteY126" fmla="*/ 475049 h 6858000"/>
              <a:gd name="connsiteX127" fmla="*/ 6834725 w 12192000"/>
              <a:gd name="connsiteY127" fmla="*/ 475049 h 6858000"/>
              <a:gd name="connsiteX128" fmla="*/ 6834725 w 12192000"/>
              <a:gd name="connsiteY128" fmla="*/ 464965 h 6858000"/>
              <a:gd name="connsiteX129" fmla="*/ 6841111 w 12192000"/>
              <a:gd name="connsiteY129" fmla="*/ 464853 h 6858000"/>
              <a:gd name="connsiteX130" fmla="*/ 6841111 w 12192000"/>
              <a:gd name="connsiteY130" fmla="*/ 503733 h 6858000"/>
              <a:gd name="connsiteX131" fmla="*/ 6852092 w 12192000"/>
              <a:gd name="connsiteY131" fmla="*/ 503733 h 6858000"/>
              <a:gd name="connsiteX132" fmla="*/ 6852092 w 12192000"/>
              <a:gd name="connsiteY132" fmla="*/ 481548 h 6858000"/>
              <a:gd name="connsiteX133" fmla="*/ 6857134 w 12192000"/>
              <a:gd name="connsiteY133" fmla="*/ 495442 h 6858000"/>
              <a:gd name="connsiteX134" fmla="*/ 6865761 w 12192000"/>
              <a:gd name="connsiteY134" fmla="*/ 495442 h 6858000"/>
              <a:gd name="connsiteX135" fmla="*/ 6870803 w 12192000"/>
              <a:gd name="connsiteY135" fmla="*/ 481548 h 6858000"/>
              <a:gd name="connsiteX136" fmla="*/ 6870803 w 12192000"/>
              <a:gd name="connsiteY136" fmla="*/ 503733 h 6858000"/>
              <a:gd name="connsiteX137" fmla="*/ 6882008 w 12192000"/>
              <a:gd name="connsiteY137" fmla="*/ 503733 h 6858000"/>
              <a:gd name="connsiteX138" fmla="*/ 6882008 w 12192000"/>
              <a:gd name="connsiteY138" fmla="*/ 464853 h 6858000"/>
              <a:gd name="connsiteX139" fmla="*/ 6867890 w 12192000"/>
              <a:gd name="connsiteY139" fmla="*/ 464853 h 6858000"/>
              <a:gd name="connsiteX140" fmla="*/ 6861840 w 12192000"/>
              <a:gd name="connsiteY140" fmla="*/ 481100 h 6858000"/>
              <a:gd name="connsiteX141" fmla="*/ 6856125 w 12192000"/>
              <a:gd name="connsiteY141" fmla="*/ 464853 h 6858000"/>
              <a:gd name="connsiteX142" fmla="*/ 6226955 w 12192000"/>
              <a:gd name="connsiteY142" fmla="*/ 464741 h 6858000"/>
              <a:gd name="connsiteX143" fmla="*/ 6200960 w 12192000"/>
              <a:gd name="connsiteY143" fmla="*/ 490960 h 6858000"/>
              <a:gd name="connsiteX144" fmla="*/ 6226955 w 12192000"/>
              <a:gd name="connsiteY144" fmla="*/ 516955 h 6858000"/>
              <a:gd name="connsiteX145" fmla="*/ 6253174 w 12192000"/>
              <a:gd name="connsiteY145" fmla="*/ 490960 h 6858000"/>
              <a:gd name="connsiteX146" fmla="*/ 6226955 w 12192000"/>
              <a:gd name="connsiteY146" fmla="*/ 464741 h 6858000"/>
              <a:gd name="connsiteX147" fmla="*/ 5864596 w 12192000"/>
              <a:gd name="connsiteY147" fmla="*/ 464741 h 6858000"/>
              <a:gd name="connsiteX148" fmla="*/ 5864596 w 12192000"/>
              <a:gd name="connsiteY148" fmla="*/ 683569 h 6858000"/>
              <a:gd name="connsiteX149" fmla="*/ 5904933 w 12192000"/>
              <a:gd name="connsiteY149" fmla="*/ 683569 h 6858000"/>
              <a:gd name="connsiteX150" fmla="*/ 5904933 w 12192000"/>
              <a:gd name="connsiteY150" fmla="*/ 464741 h 6858000"/>
              <a:gd name="connsiteX151" fmla="*/ 5739608 w 12192000"/>
              <a:gd name="connsiteY151" fmla="*/ 460931 h 6858000"/>
              <a:gd name="connsiteX152" fmla="*/ 5625544 w 12192000"/>
              <a:gd name="connsiteY152" fmla="*/ 574099 h 6858000"/>
              <a:gd name="connsiteX153" fmla="*/ 5739608 w 12192000"/>
              <a:gd name="connsiteY153" fmla="*/ 687266 h 6858000"/>
              <a:gd name="connsiteX154" fmla="*/ 5846836 w 12192000"/>
              <a:gd name="connsiteY154" fmla="*/ 605696 h 6858000"/>
              <a:gd name="connsiteX155" fmla="*/ 5798992 w 12192000"/>
              <a:gd name="connsiteY155" fmla="*/ 605696 h 6858000"/>
              <a:gd name="connsiteX156" fmla="*/ 5739608 w 12192000"/>
              <a:gd name="connsiteY156" fmla="*/ 647265 h 6858000"/>
              <a:gd name="connsiteX157" fmla="*/ 5670811 w 12192000"/>
              <a:gd name="connsiteY157" fmla="*/ 574099 h 6858000"/>
              <a:gd name="connsiteX158" fmla="*/ 5739608 w 12192000"/>
              <a:gd name="connsiteY158" fmla="*/ 500932 h 6858000"/>
              <a:gd name="connsiteX159" fmla="*/ 5798992 w 12192000"/>
              <a:gd name="connsiteY159" fmla="*/ 542501 h 6858000"/>
              <a:gd name="connsiteX160" fmla="*/ 5846836 w 12192000"/>
              <a:gd name="connsiteY160" fmla="*/ 542501 h 6858000"/>
              <a:gd name="connsiteX161" fmla="*/ 5739608 w 12192000"/>
              <a:gd name="connsiteY161" fmla="*/ 460931 h 6858000"/>
              <a:gd name="connsiteX162" fmla="*/ 5421031 w 12192000"/>
              <a:gd name="connsiteY162" fmla="*/ 437514 h 6858000"/>
              <a:gd name="connsiteX163" fmla="*/ 5389770 w 12192000"/>
              <a:gd name="connsiteY163" fmla="*/ 494882 h 6858000"/>
              <a:gd name="connsiteX164" fmla="*/ 5526915 w 12192000"/>
              <a:gd name="connsiteY164" fmla="*/ 574211 h 6858000"/>
              <a:gd name="connsiteX165" fmla="*/ 5560977 w 12192000"/>
              <a:gd name="connsiteY165" fmla="*/ 518524 h 6858000"/>
              <a:gd name="connsiteX166" fmla="*/ 5421031 w 12192000"/>
              <a:gd name="connsiteY166" fmla="*/ 437514 h 6858000"/>
              <a:gd name="connsiteX167" fmla="*/ 0 w 12192000"/>
              <a:gd name="connsiteY167" fmla="*/ 0 h 6858000"/>
              <a:gd name="connsiteX168" fmla="*/ 12192000 w 12192000"/>
              <a:gd name="connsiteY168" fmla="*/ 0 h 6858000"/>
              <a:gd name="connsiteX169" fmla="*/ 12192000 w 12192000"/>
              <a:gd name="connsiteY169" fmla="*/ 6858000 h 6858000"/>
              <a:gd name="connsiteX170" fmla="*/ 0 w 12192000"/>
              <a:gd name="connsiteY17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2192000" h="6858000">
                <a:moveTo>
                  <a:pt x="6507632" y="621943"/>
                </a:moveTo>
                <a:lnTo>
                  <a:pt x="6507632" y="632251"/>
                </a:lnTo>
                <a:lnTo>
                  <a:pt x="6507519" y="632363"/>
                </a:lnTo>
                <a:cubicBezTo>
                  <a:pt x="6507519" y="650179"/>
                  <a:pt x="6494410" y="657686"/>
                  <a:pt x="6479732" y="657686"/>
                </a:cubicBezTo>
                <a:cubicBezTo>
                  <a:pt x="6467295" y="657686"/>
                  <a:pt x="6459451" y="650851"/>
                  <a:pt x="6459451" y="640767"/>
                </a:cubicBezTo>
                <a:cubicBezTo>
                  <a:pt x="6459451" y="630682"/>
                  <a:pt x="6466959" y="625080"/>
                  <a:pt x="6479732" y="625080"/>
                </a:cubicBezTo>
                <a:lnTo>
                  <a:pt x="6495082" y="625080"/>
                </a:lnTo>
                <a:cubicBezTo>
                  <a:pt x="6500797" y="625080"/>
                  <a:pt x="6505166" y="624408"/>
                  <a:pt x="6507632" y="621943"/>
                </a:cubicBezTo>
                <a:close/>
                <a:moveTo>
                  <a:pt x="6016868" y="621943"/>
                </a:moveTo>
                <a:lnTo>
                  <a:pt x="6016868" y="632251"/>
                </a:lnTo>
                <a:lnTo>
                  <a:pt x="6016756" y="632363"/>
                </a:lnTo>
                <a:cubicBezTo>
                  <a:pt x="6016756" y="650179"/>
                  <a:pt x="6003647" y="657686"/>
                  <a:pt x="5988968" y="657686"/>
                </a:cubicBezTo>
                <a:cubicBezTo>
                  <a:pt x="5976531" y="657686"/>
                  <a:pt x="5968687" y="650851"/>
                  <a:pt x="5968687" y="640767"/>
                </a:cubicBezTo>
                <a:cubicBezTo>
                  <a:pt x="5968687" y="630682"/>
                  <a:pt x="5976195" y="625080"/>
                  <a:pt x="5988968" y="625080"/>
                </a:cubicBezTo>
                <a:lnTo>
                  <a:pt x="6004318" y="625080"/>
                </a:lnTo>
                <a:cubicBezTo>
                  <a:pt x="6010033" y="625080"/>
                  <a:pt x="6014403" y="624408"/>
                  <a:pt x="6016868" y="621943"/>
                </a:cubicBezTo>
                <a:close/>
                <a:moveTo>
                  <a:pt x="6742566" y="570401"/>
                </a:moveTo>
                <a:cubicBezTo>
                  <a:pt x="6759821" y="570401"/>
                  <a:pt x="6771922" y="582278"/>
                  <a:pt x="6774163" y="596620"/>
                </a:cubicBezTo>
                <a:lnTo>
                  <a:pt x="6710072" y="596620"/>
                </a:lnTo>
                <a:cubicBezTo>
                  <a:pt x="6713210" y="581382"/>
                  <a:pt x="6725311" y="570401"/>
                  <a:pt x="6742566" y="570401"/>
                </a:cubicBezTo>
                <a:close/>
                <a:moveTo>
                  <a:pt x="6265723" y="540373"/>
                </a:moveTo>
                <a:lnTo>
                  <a:pt x="6314463" y="683569"/>
                </a:lnTo>
                <a:lnTo>
                  <a:pt x="6364772" y="683569"/>
                </a:lnTo>
                <a:lnTo>
                  <a:pt x="6415754" y="540373"/>
                </a:lnTo>
                <a:lnTo>
                  <a:pt x="6372952" y="540373"/>
                </a:lnTo>
                <a:lnTo>
                  <a:pt x="6340458" y="639759"/>
                </a:lnTo>
                <a:lnTo>
                  <a:pt x="6340346" y="639759"/>
                </a:lnTo>
                <a:lnTo>
                  <a:pt x="6309757" y="540373"/>
                </a:lnTo>
                <a:close/>
                <a:moveTo>
                  <a:pt x="6188411" y="540373"/>
                </a:moveTo>
                <a:lnTo>
                  <a:pt x="6188411" y="574771"/>
                </a:lnTo>
                <a:lnTo>
                  <a:pt x="6208467" y="574771"/>
                </a:lnTo>
                <a:lnTo>
                  <a:pt x="6208467" y="683569"/>
                </a:lnTo>
                <a:lnTo>
                  <a:pt x="6249028" y="683569"/>
                </a:lnTo>
                <a:lnTo>
                  <a:pt x="6249028" y="540373"/>
                </a:lnTo>
                <a:close/>
                <a:moveTo>
                  <a:pt x="6158158" y="538580"/>
                </a:moveTo>
                <a:cubicBezTo>
                  <a:pt x="6140343" y="538580"/>
                  <a:pt x="6126561" y="547880"/>
                  <a:pt x="6120958" y="563230"/>
                </a:cubicBezTo>
                <a:lnTo>
                  <a:pt x="6120958" y="540373"/>
                </a:lnTo>
                <a:lnTo>
                  <a:pt x="6081518" y="540373"/>
                </a:lnTo>
                <a:lnTo>
                  <a:pt x="6081518" y="683569"/>
                </a:lnTo>
                <a:lnTo>
                  <a:pt x="6122191" y="683569"/>
                </a:lnTo>
                <a:lnTo>
                  <a:pt x="6122191" y="615108"/>
                </a:lnTo>
                <a:cubicBezTo>
                  <a:pt x="6122191" y="590010"/>
                  <a:pt x="6131603" y="580374"/>
                  <a:pt x="6152219" y="580374"/>
                </a:cubicBezTo>
                <a:lnTo>
                  <a:pt x="6169363" y="580374"/>
                </a:lnTo>
                <a:lnTo>
                  <a:pt x="6169363" y="539813"/>
                </a:lnTo>
                <a:cubicBezTo>
                  <a:pt x="6165665" y="538916"/>
                  <a:pt x="6161856" y="538580"/>
                  <a:pt x="6158158" y="538580"/>
                </a:cubicBezTo>
                <a:close/>
                <a:moveTo>
                  <a:pt x="6742678" y="536787"/>
                </a:moveTo>
                <a:cubicBezTo>
                  <a:pt x="6699876" y="536787"/>
                  <a:pt x="6668279" y="568384"/>
                  <a:pt x="6668279" y="612083"/>
                </a:cubicBezTo>
                <a:cubicBezTo>
                  <a:pt x="6668279" y="655781"/>
                  <a:pt x="6700548" y="687378"/>
                  <a:pt x="6743350" y="687378"/>
                </a:cubicBezTo>
                <a:cubicBezTo>
                  <a:pt x="6775284" y="687378"/>
                  <a:pt x="6802175" y="672924"/>
                  <a:pt x="6814948" y="642335"/>
                </a:cubicBezTo>
                <a:lnTo>
                  <a:pt x="6772707" y="637966"/>
                </a:lnTo>
                <a:cubicBezTo>
                  <a:pt x="6766992" y="647602"/>
                  <a:pt x="6755787" y="652644"/>
                  <a:pt x="6743910" y="652644"/>
                </a:cubicBezTo>
                <a:cubicBezTo>
                  <a:pt x="6725759" y="652644"/>
                  <a:pt x="6713322" y="639758"/>
                  <a:pt x="6711081" y="623848"/>
                </a:cubicBezTo>
                <a:lnTo>
                  <a:pt x="6817637" y="623848"/>
                </a:lnTo>
                <a:lnTo>
                  <a:pt x="6817749" y="623960"/>
                </a:lnTo>
                <a:lnTo>
                  <a:pt x="6817749" y="622391"/>
                </a:lnTo>
                <a:cubicBezTo>
                  <a:pt x="6817749" y="562446"/>
                  <a:pt x="6782118" y="536787"/>
                  <a:pt x="6742678" y="536787"/>
                </a:cubicBezTo>
                <a:close/>
                <a:moveTo>
                  <a:pt x="6486119" y="536675"/>
                </a:moveTo>
                <a:cubicBezTo>
                  <a:pt x="6451384" y="536675"/>
                  <a:pt x="6424829" y="554154"/>
                  <a:pt x="6424829" y="554154"/>
                </a:cubicBezTo>
                <a:lnTo>
                  <a:pt x="6440740" y="584743"/>
                </a:lnTo>
                <a:cubicBezTo>
                  <a:pt x="6451384" y="578469"/>
                  <a:pt x="6469536" y="571298"/>
                  <a:pt x="6483878" y="571298"/>
                </a:cubicBezTo>
                <a:cubicBezTo>
                  <a:pt x="6499452" y="571298"/>
                  <a:pt x="6507632" y="577908"/>
                  <a:pt x="6507632" y="588217"/>
                </a:cubicBezTo>
                <a:lnTo>
                  <a:pt x="6507632" y="588329"/>
                </a:lnTo>
                <a:lnTo>
                  <a:pt x="6507632" y="589897"/>
                </a:lnTo>
                <a:cubicBezTo>
                  <a:pt x="6507632" y="595164"/>
                  <a:pt x="6504494" y="598301"/>
                  <a:pt x="6497659" y="598301"/>
                </a:cubicBezTo>
                <a:lnTo>
                  <a:pt x="6469536" y="598301"/>
                </a:lnTo>
                <a:cubicBezTo>
                  <a:pt x="6437714" y="598301"/>
                  <a:pt x="6417658" y="615108"/>
                  <a:pt x="6417658" y="642335"/>
                </a:cubicBezTo>
                <a:cubicBezTo>
                  <a:pt x="6417658" y="665753"/>
                  <a:pt x="6437266" y="687378"/>
                  <a:pt x="6467631" y="687378"/>
                </a:cubicBezTo>
                <a:cubicBezTo>
                  <a:pt x="6483878" y="687378"/>
                  <a:pt x="6500124" y="681440"/>
                  <a:pt x="6507632" y="670235"/>
                </a:cubicBezTo>
                <a:lnTo>
                  <a:pt x="6507632" y="683681"/>
                </a:lnTo>
                <a:lnTo>
                  <a:pt x="6548304" y="683681"/>
                </a:lnTo>
                <a:lnTo>
                  <a:pt x="6548304" y="589561"/>
                </a:lnTo>
                <a:cubicBezTo>
                  <a:pt x="6548304" y="551689"/>
                  <a:pt x="6518612" y="536675"/>
                  <a:pt x="6486119" y="536675"/>
                </a:cubicBezTo>
                <a:close/>
                <a:moveTo>
                  <a:pt x="5995355" y="536675"/>
                </a:moveTo>
                <a:cubicBezTo>
                  <a:pt x="5960620" y="536675"/>
                  <a:pt x="5934065" y="554154"/>
                  <a:pt x="5934065" y="554154"/>
                </a:cubicBezTo>
                <a:lnTo>
                  <a:pt x="5949976" y="584743"/>
                </a:lnTo>
                <a:cubicBezTo>
                  <a:pt x="5960620" y="578469"/>
                  <a:pt x="5978772" y="571298"/>
                  <a:pt x="5993114" y="571298"/>
                </a:cubicBezTo>
                <a:cubicBezTo>
                  <a:pt x="6008688" y="571298"/>
                  <a:pt x="6016868" y="577908"/>
                  <a:pt x="6016868" y="588217"/>
                </a:cubicBezTo>
                <a:lnTo>
                  <a:pt x="6016868" y="588329"/>
                </a:lnTo>
                <a:lnTo>
                  <a:pt x="6016868" y="589897"/>
                </a:lnTo>
                <a:cubicBezTo>
                  <a:pt x="6016868" y="595164"/>
                  <a:pt x="6013730" y="598301"/>
                  <a:pt x="6006895" y="598301"/>
                </a:cubicBezTo>
                <a:lnTo>
                  <a:pt x="5978772" y="598301"/>
                </a:lnTo>
                <a:cubicBezTo>
                  <a:pt x="5946950" y="598301"/>
                  <a:pt x="5926894" y="615108"/>
                  <a:pt x="5926894" y="642335"/>
                </a:cubicBezTo>
                <a:cubicBezTo>
                  <a:pt x="5926894" y="665753"/>
                  <a:pt x="5946502" y="687378"/>
                  <a:pt x="5976867" y="687378"/>
                </a:cubicBezTo>
                <a:cubicBezTo>
                  <a:pt x="5993114" y="687378"/>
                  <a:pt x="6009360" y="681440"/>
                  <a:pt x="6016868" y="670235"/>
                </a:cubicBezTo>
                <a:lnTo>
                  <a:pt x="6016868" y="683681"/>
                </a:lnTo>
                <a:lnTo>
                  <a:pt x="6057541" y="683681"/>
                </a:lnTo>
                <a:lnTo>
                  <a:pt x="6057541" y="589561"/>
                </a:lnTo>
                <a:cubicBezTo>
                  <a:pt x="6057541" y="551689"/>
                  <a:pt x="6027848" y="536675"/>
                  <a:pt x="5995355" y="536675"/>
                </a:cubicBezTo>
                <a:close/>
                <a:moveTo>
                  <a:pt x="5351786" y="491744"/>
                </a:moveTo>
                <a:cubicBezTo>
                  <a:pt x="5342598" y="491744"/>
                  <a:pt x="5333410" y="492304"/>
                  <a:pt x="5324447" y="493425"/>
                </a:cubicBezTo>
                <a:cubicBezTo>
                  <a:pt x="5309432" y="545415"/>
                  <a:pt x="5308761" y="601438"/>
                  <a:pt x="5324447" y="655109"/>
                </a:cubicBezTo>
                <a:cubicBezTo>
                  <a:pt x="5333410" y="656229"/>
                  <a:pt x="5342486" y="656789"/>
                  <a:pt x="5351786" y="656789"/>
                </a:cubicBezTo>
                <a:cubicBezTo>
                  <a:pt x="5364671" y="656789"/>
                  <a:pt x="5377444" y="655669"/>
                  <a:pt x="5389769" y="653652"/>
                </a:cubicBezTo>
                <a:lnTo>
                  <a:pt x="5389769" y="653611"/>
                </a:lnTo>
                <a:lnTo>
                  <a:pt x="5389842" y="653585"/>
                </a:lnTo>
                <a:lnTo>
                  <a:pt x="5405904" y="687827"/>
                </a:lnTo>
                <a:cubicBezTo>
                  <a:pt x="5410498" y="695782"/>
                  <a:pt x="5415541" y="703401"/>
                  <a:pt x="5421030" y="710796"/>
                </a:cubicBezTo>
                <a:cubicBezTo>
                  <a:pt x="5475261" y="697463"/>
                  <a:pt x="5523441" y="669003"/>
                  <a:pt x="5560864" y="630010"/>
                </a:cubicBezTo>
                <a:cubicBezTo>
                  <a:pt x="5552237" y="609730"/>
                  <a:pt x="5540696" y="591018"/>
                  <a:pt x="5526802" y="574323"/>
                </a:cubicBezTo>
                <a:cubicBezTo>
                  <a:pt x="5509771" y="594884"/>
                  <a:pt x="5489182" y="612391"/>
                  <a:pt x="5466003" y="625920"/>
                </a:cubicBezTo>
                <a:lnTo>
                  <a:pt x="5389842" y="653585"/>
                </a:lnTo>
                <a:lnTo>
                  <a:pt x="5389769" y="653428"/>
                </a:lnTo>
                <a:cubicBezTo>
                  <a:pt x="5373299" y="609393"/>
                  <a:pt x="5370834" y="561549"/>
                  <a:pt x="5383271" y="515274"/>
                </a:cubicBezTo>
                <a:cubicBezTo>
                  <a:pt x="5385176" y="508327"/>
                  <a:pt x="5387304" y="501492"/>
                  <a:pt x="5389769" y="494881"/>
                </a:cubicBezTo>
                <a:cubicBezTo>
                  <a:pt x="5377444" y="492752"/>
                  <a:pt x="5364783" y="491744"/>
                  <a:pt x="5351786" y="491744"/>
                </a:cubicBezTo>
                <a:close/>
                <a:moveTo>
                  <a:pt x="6586064" y="485918"/>
                </a:moveTo>
                <a:lnTo>
                  <a:pt x="6586064" y="540485"/>
                </a:lnTo>
                <a:lnTo>
                  <a:pt x="6563543" y="540485"/>
                </a:lnTo>
                <a:lnTo>
                  <a:pt x="6563543" y="574883"/>
                </a:lnTo>
                <a:lnTo>
                  <a:pt x="6586064" y="574883"/>
                </a:lnTo>
                <a:lnTo>
                  <a:pt x="6586064" y="653316"/>
                </a:lnTo>
                <a:cubicBezTo>
                  <a:pt x="6586064" y="682000"/>
                  <a:pt x="6607017" y="685474"/>
                  <a:pt x="6627298" y="685474"/>
                </a:cubicBezTo>
                <a:cubicBezTo>
                  <a:pt x="6639175" y="685474"/>
                  <a:pt x="6658895" y="683569"/>
                  <a:pt x="6658895" y="683569"/>
                </a:cubicBezTo>
                <a:lnTo>
                  <a:pt x="6658895" y="648834"/>
                </a:lnTo>
                <a:cubicBezTo>
                  <a:pt x="6658895" y="648834"/>
                  <a:pt x="6650491" y="649731"/>
                  <a:pt x="6640183" y="649731"/>
                </a:cubicBezTo>
                <a:cubicBezTo>
                  <a:pt x="6633908" y="649731"/>
                  <a:pt x="6626737" y="648498"/>
                  <a:pt x="6626737" y="639423"/>
                </a:cubicBezTo>
                <a:lnTo>
                  <a:pt x="6626737" y="574659"/>
                </a:lnTo>
                <a:lnTo>
                  <a:pt x="6657662" y="574659"/>
                </a:lnTo>
                <a:lnTo>
                  <a:pt x="6657662" y="540261"/>
                </a:lnTo>
                <a:lnTo>
                  <a:pt x="6626737" y="540261"/>
                </a:lnTo>
                <a:lnTo>
                  <a:pt x="6626737" y="485918"/>
                </a:lnTo>
                <a:close/>
                <a:moveTo>
                  <a:pt x="6801447" y="464965"/>
                </a:moveTo>
                <a:lnTo>
                  <a:pt x="6801447" y="475049"/>
                </a:lnTo>
                <a:lnTo>
                  <a:pt x="6812428" y="475049"/>
                </a:lnTo>
                <a:lnTo>
                  <a:pt x="6812428" y="503845"/>
                </a:lnTo>
                <a:lnTo>
                  <a:pt x="6823856" y="503845"/>
                </a:lnTo>
                <a:lnTo>
                  <a:pt x="6823856" y="475049"/>
                </a:lnTo>
                <a:lnTo>
                  <a:pt x="6834725" y="475049"/>
                </a:lnTo>
                <a:lnTo>
                  <a:pt x="6834725" y="464965"/>
                </a:lnTo>
                <a:close/>
                <a:moveTo>
                  <a:pt x="6841111" y="464853"/>
                </a:moveTo>
                <a:lnTo>
                  <a:pt x="6841111" y="503733"/>
                </a:lnTo>
                <a:lnTo>
                  <a:pt x="6852092" y="503733"/>
                </a:lnTo>
                <a:lnTo>
                  <a:pt x="6852092" y="481548"/>
                </a:lnTo>
                <a:lnTo>
                  <a:pt x="6857134" y="495442"/>
                </a:lnTo>
                <a:lnTo>
                  <a:pt x="6865761" y="495442"/>
                </a:lnTo>
                <a:lnTo>
                  <a:pt x="6870803" y="481548"/>
                </a:lnTo>
                <a:lnTo>
                  <a:pt x="6870803" y="503733"/>
                </a:lnTo>
                <a:lnTo>
                  <a:pt x="6882008" y="503733"/>
                </a:lnTo>
                <a:lnTo>
                  <a:pt x="6882008" y="464853"/>
                </a:lnTo>
                <a:lnTo>
                  <a:pt x="6867890" y="464853"/>
                </a:lnTo>
                <a:lnTo>
                  <a:pt x="6861840" y="481100"/>
                </a:lnTo>
                <a:lnTo>
                  <a:pt x="6856125" y="464853"/>
                </a:lnTo>
                <a:close/>
                <a:moveTo>
                  <a:pt x="6226955" y="464741"/>
                </a:moveTo>
                <a:cubicBezTo>
                  <a:pt x="6212501" y="464741"/>
                  <a:pt x="6200960" y="476170"/>
                  <a:pt x="6200960" y="490960"/>
                </a:cubicBezTo>
                <a:cubicBezTo>
                  <a:pt x="6200960" y="505750"/>
                  <a:pt x="6212277" y="516955"/>
                  <a:pt x="6226955" y="516955"/>
                </a:cubicBezTo>
                <a:cubicBezTo>
                  <a:pt x="6241633" y="516955"/>
                  <a:pt x="6253174" y="505302"/>
                  <a:pt x="6253174" y="490960"/>
                </a:cubicBezTo>
                <a:cubicBezTo>
                  <a:pt x="6253174" y="476618"/>
                  <a:pt x="6241633" y="464741"/>
                  <a:pt x="6226955" y="464741"/>
                </a:cubicBezTo>
                <a:close/>
                <a:moveTo>
                  <a:pt x="5864596" y="464741"/>
                </a:moveTo>
                <a:lnTo>
                  <a:pt x="5864596" y="683569"/>
                </a:lnTo>
                <a:lnTo>
                  <a:pt x="5904933" y="683569"/>
                </a:lnTo>
                <a:lnTo>
                  <a:pt x="5904933" y="464741"/>
                </a:lnTo>
                <a:close/>
                <a:moveTo>
                  <a:pt x="5739608" y="460931"/>
                </a:moveTo>
                <a:cubicBezTo>
                  <a:pt x="5675293" y="460931"/>
                  <a:pt x="5625544" y="508103"/>
                  <a:pt x="5625544" y="574099"/>
                </a:cubicBezTo>
                <a:cubicBezTo>
                  <a:pt x="5625544" y="640094"/>
                  <a:pt x="5675181" y="687266"/>
                  <a:pt x="5739608" y="687266"/>
                </a:cubicBezTo>
                <a:cubicBezTo>
                  <a:pt x="5789020" y="687266"/>
                  <a:pt x="5834063" y="657238"/>
                  <a:pt x="5846836" y="605696"/>
                </a:cubicBezTo>
                <a:lnTo>
                  <a:pt x="5798992" y="605696"/>
                </a:lnTo>
                <a:cubicBezTo>
                  <a:pt x="5790925" y="631579"/>
                  <a:pt x="5768629" y="647265"/>
                  <a:pt x="5739608" y="647265"/>
                </a:cubicBezTo>
                <a:cubicBezTo>
                  <a:pt x="5698374" y="647265"/>
                  <a:pt x="5670811" y="616004"/>
                  <a:pt x="5670811" y="574099"/>
                </a:cubicBezTo>
                <a:cubicBezTo>
                  <a:pt x="5670811" y="532193"/>
                  <a:pt x="5698374" y="500932"/>
                  <a:pt x="5739608" y="500932"/>
                </a:cubicBezTo>
                <a:cubicBezTo>
                  <a:pt x="5768629" y="500932"/>
                  <a:pt x="5790813" y="516506"/>
                  <a:pt x="5798992" y="542501"/>
                </a:cubicBezTo>
                <a:lnTo>
                  <a:pt x="5846836" y="542501"/>
                </a:lnTo>
                <a:cubicBezTo>
                  <a:pt x="5834063" y="490960"/>
                  <a:pt x="5789020" y="460931"/>
                  <a:pt x="5739608" y="460931"/>
                </a:cubicBezTo>
                <a:close/>
                <a:moveTo>
                  <a:pt x="5421031" y="437514"/>
                </a:moveTo>
                <a:cubicBezTo>
                  <a:pt x="5408034" y="454881"/>
                  <a:pt x="5397501" y="474153"/>
                  <a:pt x="5389770" y="494882"/>
                </a:cubicBezTo>
                <a:cubicBezTo>
                  <a:pt x="5444673" y="504182"/>
                  <a:pt x="5492853" y="533090"/>
                  <a:pt x="5526915" y="574211"/>
                </a:cubicBezTo>
                <a:cubicBezTo>
                  <a:pt x="5540809" y="557516"/>
                  <a:pt x="5552350" y="538693"/>
                  <a:pt x="5560977" y="518524"/>
                </a:cubicBezTo>
                <a:cubicBezTo>
                  <a:pt x="5523554" y="479308"/>
                  <a:pt x="5475263" y="450848"/>
                  <a:pt x="5421031" y="437514"/>
                </a:cubicBezTo>
                <a:close/>
                <a:moveTo>
                  <a:pt x="0" y="0"/>
                </a:moveTo>
                <a:lnTo>
                  <a:pt x="12192000" y="0"/>
                </a:lnTo>
                <a:lnTo>
                  <a:pt x="12192000"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noProof="0" dirty="0"/>
              <a:t>Drag picture file to insert light background image</a:t>
            </a:r>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1343025" y="2862000"/>
            <a:ext cx="9505950" cy="719138"/>
          </a:xfrm>
          <a:prstGeom prst="rect">
            <a:avLst/>
          </a:prstGeom>
        </p:spPr>
        <p:txBody>
          <a:bodyPr lIns="0" tIns="36000" rIns="0" bIns="0" anchor="t" anchorCtr="0">
            <a:noAutofit/>
          </a:bodyPr>
          <a:lstStyle>
            <a:lvl1pPr marL="0" indent="0" algn="ctr">
              <a:lnSpc>
                <a:spcPct val="85000"/>
              </a:lnSpc>
              <a:spcBef>
                <a:spcPts val="0"/>
              </a:spcBef>
              <a:buNone/>
              <a:defRPr sz="5400" spc="-100" baseline="0">
                <a:solidFill>
                  <a:schemeClr val="tx1"/>
                </a:solidFill>
                <a:latin typeface="+mj-lt"/>
              </a:defRPr>
            </a:lvl1pPr>
          </a:lstStyle>
          <a:p>
            <a:pPr lvl="0"/>
            <a:r>
              <a:rPr lang="en-US" dirty="0"/>
              <a:t>One line title here</a:t>
            </a:r>
          </a:p>
        </p:txBody>
      </p:sp>
      <p:sp>
        <p:nvSpPr>
          <p:cNvPr id="5" name="Text Placeholder 9">
            <a:extLst>
              <a:ext uri="{FF2B5EF4-FFF2-40B4-BE49-F238E27FC236}">
                <a16:creationId xmlns:a16="http://schemas.microsoft.com/office/drawing/2014/main" id="{86DAEE13-2318-F370-87B8-2A80E68FCC4C}"/>
              </a:ext>
            </a:extLst>
          </p:cNvPr>
          <p:cNvSpPr>
            <a:spLocks noGrp="1"/>
          </p:cNvSpPr>
          <p:nvPr>
            <p:ph type="body" sz="quarter" idx="17" hasCustomPrompt="1"/>
          </p:nvPr>
        </p:nvSpPr>
        <p:spPr>
          <a:xfrm>
            <a:off x="1343026" y="3665494"/>
            <a:ext cx="9505949" cy="281703"/>
          </a:xfrm>
          <a:prstGeom prst="rect">
            <a:avLst/>
          </a:prstGeom>
        </p:spPr>
        <p:txBody>
          <a:bodyPr lIns="0" tIns="36000" rIns="0" bIns="0" anchor="t" anchorCtr="0">
            <a:noAutofit/>
          </a:bodyPr>
          <a:lstStyle>
            <a:lvl1pPr marL="0" indent="0" algn="ctr">
              <a:lnSpc>
                <a:spcPct val="85000"/>
              </a:lnSpc>
              <a:buNone/>
              <a:defRPr sz="2400">
                <a:solidFill>
                  <a:schemeClr val="tx1"/>
                </a:solidFill>
                <a:latin typeface="+mn-lt"/>
              </a:defRPr>
            </a:lvl1pPr>
          </a:lstStyle>
          <a:p>
            <a:pPr lvl="0"/>
            <a:r>
              <a:rPr lang="en-US" dirty="0"/>
              <a:t>Presentation subtitle here</a:t>
            </a:r>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2424113" y="6312625"/>
            <a:ext cx="7343775" cy="221599"/>
          </a:xfrm>
          <a:prstGeom prst="rect">
            <a:avLst/>
          </a:prstGeom>
        </p:spPr>
        <p:txBody>
          <a:bodyPr lIns="0" tIns="0" rIns="0" bIns="0">
            <a:noAutofit/>
          </a:bodyPr>
          <a:lstStyle>
            <a:lvl1pPr marL="0" indent="0" algn="ctr">
              <a:lnSpc>
                <a:spcPct val="90000"/>
              </a:lnSpc>
              <a:buNone/>
              <a:defRPr sz="1600" baseline="0">
                <a:solidFill>
                  <a:schemeClr val="tx1"/>
                </a:solidFill>
                <a:latin typeface="+mn-lt"/>
                <a:cs typeface="Arial" panose="020B0604020202020204" pitchFamily="34" charset="0"/>
              </a:defRPr>
            </a:lvl1pPr>
          </a:lstStyle>
          <a:p>
            <a:pPr lvl="0"/>
            <a:r>
              <a:rPr lang="en-US" dirty="0"/>
              <a:t>Forename Surname  |  Month 00, 0000</a:t>
            </a:r>
            <a:endParaRPr lang="en-GB" dirty="0"/>
          </a:p>
        </p:txBody>
      </p:sp>
      <p:sp>
        <p:nvSpPr>
          <p:cNvPr id="2" name="Title 1">
            <a:extLst>
              <a:ext uri="{FF2B5EF4-FFF2-40B4-BE49-F238E27FC236}">
                <a16:creationId xmlns:a16="http://schemas.microsoft.com/office/drawing/2014/main" id="{B78F9901-11FF-9757-48C7-6A4B0065EE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1735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ight Image - Agend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02ADD0-9DEE-498A-A9F7-5ACF309A222A}"/>
              </a:ext>
            </a:extLst>
          </p:cNvPr>
          <p:cNvSpPr/>
          <p:nvPr userDrawn="1"/>
        </p:nvSpPr>
        <p:spPr>
          <a:xfrm>
            <a:off x="0" y="6129338"/>
            <a:ext cx="2279650" cy="7286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 Placeholder 38">
            <a:extLst>
              <a:ext uri="{FF2B5EF4-FFF2-40B4-BE49-F238E27FC236}">
                <a16:creationId xmlns:a16="http://schemas.microsoft.com/office/drawing/2014/main" id="{F7A19D80-B581-99D7-F155-640B8E61F577}"/>
              </a:ext>
            </a:extLst>
          </p:cNvPr>
          <p:cNvSpPr>
            <a:spLocks noGrp="1"/>
          </p:cNvSpPr>
          <p:nvPr>
            <p:ph type="body" sz="quarter" idx="22" hasCustomPrompt="1"/>
          </p:nvPr>
        </p:nvSpPr>
        <p:spPr>
          <a:xfrm>
            <a:off x="0" y="6129338"/>
            <a:ext cx="2279650" cy="728662"/>
          </a:xfrm>
          <a:prstGeom prst="roundRect">
            <a:avLst>
              <a:gd name="adj" fmla="val 0"/>
            </a:avLst>
          </a:prstGeom>
          <a:solidFill>
            <a:schemeClr val="tx1"/>
          </a:solidFill>
        </p:spPr>
        <p:txBody>
          <a:bodyPr/>
          <a:lstStyle>
            <a:lvl1pPr marL="0" indent="0">
              <a:buNone/>
              <a:defRPr/>
            </a:lvl1pPr>
          </a:lstStyle>
          <a:p>
            <a:pPr lvl="0"/>
            <a:r>
              <a:rPr lang="en-US"/>
              <a:t> </a:t>
            </a:r>
            <a:endParaRPr lang="en-GB"/>
          </a:p>
        </p:txBody>
      </p:sp>
      <p:sp>
        <p:nvSpPr>
          <p:cNvPr id="6" name="Picture Placeholder 5">
            <a:extLst>
              <a:ext uri="{FF2B5EF4-FFF2-40B4-BE49-F238E27FC236}">
                <a16:creationId xmlns:a16="http://schemas.microsoft.com/office/drawing/2014/main" id="{CCB2AEB7-8E57-4C7C-2757-07E542DEE60C}"/>
              </a:ext>
            </a:extLst>
          </p:cNvPr>
          <p:cNvSpPr>
            <a:spLocks noGrp="1"/>
          </p:cNvSpPr>
          <p:nvPr>
            <p:ph type="pic" sz="quarter" idx="20" hasCustomPrompt="1"/>
          </p:nvPr>
        </p:nvSpPr>
        <p:spPr>
          <a:xfrm>
            <a:off x="0" y="0"/>
            <a:ext cx="4151312" cy="6858000"/>
          </a:xfrm>
          <a:custGeom>
            <a:avLst/>
            <a:gdLst>
              <a:gd name="connsiteX0" fmla="*/ 1592699 w 4151312"/>
              <a:gd name="connsiteY0" fmla="*/ 6492423 h 6858000"/>
              <a:gd name="connsiteX1" fmla="*/ 1592699 w 4151312"/>
              <a:gd name="connsiteY1" fmla="*/ 6501164 h 6858000"/>
              <a:gd name="connsiteX2" fmla="*/ 1592546 w 4151312"/>
              <a:gd name="connsiteY2" fmla="*/ 6504388 h 6858000"/>
              <a:gd name="connsiteX3" fmla="*/ 1568857 w 4151312"/>
              <a:gd name="connsiteY3" fmla="*/ 6522619 h 6858000"/>
              <a:gd name="connsiteX4" fmla="*/ 1551438 w 4151312"/>
              <a:gd name="connsiteY4" fmla="*/ 6508315 h 6858000"/>
              <a:gd name="connsiteX5" fmla="*/ 1568857 w 4151312"/>
              <a:gd name="connsiteY5" fmla="*/ 6495071 h 6858000"/>
              <a:gd name="connsiteX6" fmla="*/ 1581983 w 4151312"/>
              <a:gd name="connsiteY6" fmla="*/ 6495071 h 6858000"/>
              <a:gd name="connsiteX7" fmla="*/ 1592699 w 4151312"/>
              <a:gd name="connsiteY7" fmla="*/ 6492423 h 6858000"/>
              <a:gd name="connsiteX8" fmla="*/ 1172060 w 4151312"/>
              <a:gd name="connsiteY8" fmla="*/ 6492423 h 6858000"/>
              <a:gd name="connsiteX9" fmla="*/ 1172060 w 4151312"/>
              <a:gd name="connsiteY9" fmla="*/ 6501164 h 6858000"/>
              <a:gd name="connsiteX10" fmla="*/ 1171906 w 4151312"/>
              <a:gd name="connsiteY10" fmla="*/ 6504389 h 6858000"/>
              <a:gd name="connsiteX11" fmla="*/ 1148216 w 4151312"/>
              <a:gd name="connsiteY11" fmla="*/ 6522619 h 6858000"/>
              <a:gd name="connsiteX12" fmla="*/ 1130802 w 4151312"/>
              <a:gd name="connsiteY12" fmla="*/ 6508315 h 6858000"/>
              <a:gd name="connsiteX13" fmla="*/ 1148216 w 4151312"/>
              <a:gd name="connsiteY13" fmla="*/ 6495071 h 6858000"/>
              <a:gd name="connsiteX14" fmla="*/ 1161343 w 4151312"/>
              <a:gd name="connsiteY14" fmla="*/ 6495071 h 6858000"/>
              <a:gd name="connsiteX15" fmla="*/ 1172060 w 4151312"/>
              <a:gd name="connsiteY15" fmla="*/ 6492423 h 6858000"/>
              <a:gd name="connsiteX16" fmla="*/ 1796056 w 4151312"/>
              <a:gd name="connsiteY16" fmla="*/ 6448718 h 6858000"/>
              <a:gd name="connsiteX17" fmla="*/ 1823115 w 4151312"/>
              <a:gd name="connsiteY17" fmla="*/ 6470969 h 6858000"/>
              <a:gd name="connsiteX18" fmla="*/ 1768190 w 4151312"/>
              <a:gd name="connsiteY18" fmla="*/ 6470969 h 6858000"/>
              <a:gd name="connsiteX19" fmla="*/ 1796056 w 4151312"/>
              <a:gd name="connsiteY19" fmla="*/ 6448718 h 6858000"/>
              <a:gd name="connsiteX20" fmla="*/ 1385331 w 4151312"/>
              <a:gd name="connsiteY20" fmla="*/ 6423290 h 6858000"/>
              <a:gd name="connsiteX21" fmla="*/ 1427128 w 4151312"/>
              <a:gd name="connsiteY21" fmla="*/ 6544605 h 6858000"/>
              <a:gd name="connsiteX22" fmla="*/ 1470261 w 4151312"/>
              <a:gd name="connsiteY22" fmla="*/ 6544605 h 6858000"/>
              <a:gd name="connsiteX23" fmla="*/ 1513932 w 4151312"/>
              <a:gd name="connsiteY23" fmla="*/ 6423290 h 6858000"/>
              <a:gd name="connsiteX24" fmla="*/ 1477223 w 4151312"/>
              <a:gd name="connsiteY24" fmla="*/ 6423290 h 6858000"/>
              <a:gd name="connsiteX25" fmla="*/ 1449367 w 4151312"/>
              <a:gd name="connsiteY25" fmla="*/ 6507521 h 6858000"/>
              <a:gd name="connsiteX26" fmla="*/ 1423104 w 4151312"/>
              <a:gd name="connsiteY26" fmla="*/ 6423290 h 6858000"/>
              <a:gd name="connsiteX27" fmla="*/ 1319153 w 4151312"/>
              <a:gd name="connsiteY27" fmla="*/ 6423290 h 6858000"/>
              <a:gd name="connsiteX28" fmla="*/ 1319153 w 4151312"/>
              <a:gd name="connsiteY28" fmla="*/ 6452426 h 6858000"/>
              <a:gd name="connsiteX29" fmla="*/ 1336299 w 4151312"/>
              <a:gd name="connsiteY29" fmla="*/ 6452426 h 6858000"/>
              <a:gd name="connsiteX30" fmla="*/ 1336299 w 4151312"/>
              <a:gd name="connsiteY30" fmla="*/ 6544604 h 6858000"/>
              <a:gd name="connsiteX31" fmla="*/ 1371127 w 4151312"/>
              <a:gd name="connsiteY31" fmla="*/ 6544604 h 6858000"/>
              <a:gd name="connsiteX32" fmla="*/ 1371127 w 4151312"/>
              <a:gd name="connsiteY32" fmla="*/ 6423290 h 6858000"/>
              <a:gd name="connsiteX33" fmla="*/ 1293161 w 4151312"/>
              <a:gd name="connsiteY33" fmla="*/ 6421700 h 6858000"/>
              <a:gd name="connsiteX34" fmla="*/ 1261280 w 4151312"/>
              <a:gd name="connsiteY34" fmla="*/ 6442626 h 6858000"/>
              <a:gd name="connsiteX35" fmla="*/ 1261280 w 4151312"/>
              <a:gd name="connsiteY35" fmla="*/ 6423290 h 6858000"/>
              <a:gd name="connsiteX36" fmla="*/ 1227522 w 4151312"/>
              <a:gd name="connsiteY36" fmla="*/ 6423290 h 6858000"/>
              <a:gd name="connsiteX37" fmla="*/ 1227522 w 4151312"/>
              <a:gd name="connsiteY37" fmla="*/ 6544604 h 6858000"/>
              <a:gd name="connsiteX38" fmla="*/ 1262352 w 4151312"/>
              <a:gd name="connsiteY38" fmla="*/ 6544604 h 6858000"/>
              <a:gd name="connsiteX39" fmla="*/ 1262352 w 4151312"/>
              <a:gd name="connsiteY39" fmla="*/ 6486596 h 6858000"/>
              <a:gd name="connsiteX40" fmla="*/ 1288073 w 4151312"/>
              <a:gd name="connsiteY40" fmla="*/ 6457194 h 6858000"/>
              <a:gd name="connsiteX41" fmla="*/ 1302808 w 4151312"/>
              <a:gd name="connsiteY41" fmla="*/ 6457194 h 6858000"/>
              <a:gd name="connsiteX42" fmla="*/ 1302808 w 4151312"/>
              <a:gd name="connsiteY42" fmla="*/ 6422760 h 6858000"/>
              <a:gd name="connsiteX43" fmla="*/ 1293161 w 4151312"/>
              <a:gd name="connsiteY43" fmla="*/ 6421700 h 6858000"/>
              <a:gd name="connsiteX44" fmla="*/ 1796056 w 4151312"/>
              <a:gd name="connsiteY44" fmla="*/ 6420112 h 6858000"/>
              <a:gd name="connsiteX45" fmla="*/ 1791956 w 4151312"/>
              <a:gd name="connsiteY45" fmla="*/ 6420138 h 6858000"/>
              <a:gd name="connsiteX46" fmla="*/ 1732297 w 4151312"/>
              <a:gd name="connsiteY46" fmla="*/ 6483948 h 6858000"/>
              <a:gd name="connsiteX47" fmla="*/ 1770879 w 4151312"/>
              <a:gd name="connsiteY47" fmla="*/ 6541990 h 6858000"/>
              <a:gd name="connsiteX48" fmla="*/ 1857943 w 4151312"/>
              <a:gd name="connsiteY48" fmla="*/ 6509641 h 6858000"/>
              <a:gd name="connsiteX49" fmla="*/ 1821781 w 4151312"/>
              <a:gd name="connsiteY49" fmla="*/ 6505933 h 6858000"/>
              <a:gd name="connsiteX50" fmla="*/ 1802269 w 4151312"/>
              <a:gd name="connsiteY50" fmla="*/ 6518046 h 6858000"/>
              <a:gd name="connsiteX51" fmla="*/ 1768997 w 4151312"/>
              <a:gd name="connsiteY51" fmla="*/ 6494013 h 6858000"/>
              <a:gd name="connsiteX52" fmla="*/ 1860353 w 4151312"/>
              <a:gd name="connsiteY52" fmla="*/ 6494013 h 6858000"/>
              <a:gd name="connsiteX53" fmla="*/ 1860353 w 4151312"/>
              <a:gd name="connsiteY53" fmla="*/ 6492689 h 6858000"/>
              <a:gd name="connsiteX54" fmla="*/ 1796056 w 4151312"/>
              <a:gd name="connsiteY54" fmla="*/ 6420112 h 6858000"/>
              <a:gd name="connsiteX55" fmla="*/ 1574215 w 4151312"/>
              <a:gd name="connsiteY55" fmla="*/ 6420111 h 6858000"/>
              <a:gd name="connsiteX56" fmla="*/ 1521700 w 4151312"/>
              <a:gd name="connsiteY56" fmla="*/ 6434944 h 6858000"/>
              <a:gd name="connsiteX57" fmla="*/ 1535364 w 4151312"/>
              <a:gd name="connsiteY57" fmla="*/ 6460902 h 6858000"/>
              <a:gd name="connsiteX58" fmla="*/ 1572342 w 4151312"/>
              <a:gd name="connsiteY58" fmla="*/ 6449512 h 6858000"/>
              <a:gd name="connsiteX59" fmla="*/ 1592699 w 4151312"/>
              <a:gd name="connsiteY59" fmla="*/ 6463816 h 6858000"/>
              <a:gd name="connsiteX60" fmla="*/ 1592699 w 4151312"/>
              <a:gd name="connsiteY60" fmla="*/ 6465140 h 6858000"/>
              <a:gd name="connsiteX61" fmla="*/ 1584124 w 4151312"/>
              <a:gd name="connsiteY61" fmla="*/ 6472292 h 6858000"/>
              <a:gd name="connsiteX62" fmla="*/ 1560013 w 4151312"/>
              <a:gd name="connsiteY62" fmla="*/ 6472292 h 6858000"/>
              <a:gd name="connsiteX63" fmla="*/ 1515545 w 4151312"/>
              <a:gd name="connsiteY63" fmla="*/ 6509640 h 6858000"/>
              <a:gd name="connsiteX64" fmla="*/ 1515603 w 4151312"/>
              <a:gd name="connsiteY64" fmla="*/ 6510750 h 6858000"/>
              <a:gd name="connsiteX65" fmla="*/ 1558409 w 4151312"/>
              <a:gd name="connsiteY65" fmla="*/ 6547782 h 6858000"/>
              <a:gd name="connsiteX66" fmla="*/ 1592699 w 4151312"/>
              <a:gd name="connsiteY66" fmla="*/ 6533214 h 6858000"/>
              <a:gd name="connsiteX67" fmla="*/ 1592699 w 4151312"/>
              <a:gd name="connsiteY67" fmla="*/ 6544604 h 6858000"/>
              <a:gd name="connsiteX68" fmla="*/ 1627527 w 4151312"/>
              <a:gd name="connsiteY68" fmla="*/ 6544604 h 6858000"/>
              <a:gd name="connsiteX69" fmla="*/ 1627527 w 4151312"/>
              <a:gd name="connsiteY69" fmla="*/ 6464875 h 6858000"/>
              <a:gd name="connsiteX70" fmla="*/ 1574215 w 4151312"/>
              <a:gd name="connsiteY70" fmla="*/ 6420111 h 6858000"/>
              <a:gd name="connsiteX71" fmla="*/ 1153574 w 4151312"/>
              <a:gd name="connsiteY71" fmla="*/ 6420111 h 6858000"/>
              <a:gd name="connsiteX72" fmla="*/ 1101062 w 4151312"/>
              <a:gd name="connsiteY72" fmla="*/ 6434944 h 6858000"/>
              <a:gd name="connsiteX73" fmla="*/ 1114726 w 4151312"/>
              <a:gd name="connsiteY73" fmla="*/ 6460902 h 6858000"/>
              <a:gd name="connsiteX74" fmla="*/ 1151699 w 4151312"/>
              <a:gd name="connsiteY74" fmla="*/ 6449512 h 6858000"/>
              <a:gd name="connsiteX75" fmla="*/ 1172060 w 4151312"/>
              <a:gd name="connsiteY75" fmla="*/ 6463816 h 6858000"/>
              <a:gd name="connsiteX76" fmla="*/ 1172060 w 4151312"/>
              <a:gd name="connsiteY76" fmla="*/ 6465140 h 6858000"/>
              <a:gd name="connsiteX77" fmla="*/ 1163487 w 4151312"/>
              <a:gd name="connsiteY77" fmla="*/ 6472292 h 6858000"/>
              <a:gd name="connsiteX78" fmla="*/ 1139375 w 4151312"/>
              <a:gd name="connsiteY78" fmla="*/ 6472292 h 6858000"/>
              <a:gd name="connsiteX79" fmla="*/ 1094901 w 4151312"/>
              <a:gd name="connsiteY79" fmla="*/ 6509640 h 6858000"/>
              <a:gd name="connsiteX80" fmla="*/ 1094960 w 4151312"/>
              <a:gd name="connsiteY80" fmla="*/ 6510749 h 6858000"/>
              <a:gd name="connsiteX81" fmla="*/ 1137766 w 4151312"/>
              <a:gd name="connsiteY81" fmla="*/ 6547782 h 6858000"/>
              <a:gd name="connsiteX82" fmla="*/ 1172060 w 4151312"/>
              <a:gd name="connsiteY82" fmla="*/ 6533214 h 6858000"/>
              <a:gd name="connsiteX83" fmla="*/ 1172060 w 4151312"/>
              <a:gd name="connsiteY83" fmla="*/ 6544604 h 6858000"/>
              <a:gd name="connsiteX84" fmla="*/ 1206890 w 4151312"/>
              <a:gd name="connsiteY84" fmla="*/ 6544604 h 6858000"/>
              <a:gd name="connsiteX85" fmla="*/ 1206890 w 4151312"/>
              <a:gd name="connsiteY85" fmla="*/ 6464875 h 6858000"/>
              <a:gd name="connsiteX86" fmla="*/ 1153574 w 4151312"/>
              <a:gd name="connsiteY86" fmla="*/ 6420111 h 6858000"/>
              <a:gd name="connsiteX87" fmla="*/ 568575 w 4151312"/>
              <a:gd name="connsiteY87" fmla="*/ 6383429 h 6858000"/>
              <a:gd name="connsiteX88" fmla="*/ 568549 w 4151312"/>
              <a:gd name="connsiteY88" fmla="*/ 6520396 h 6858000"/>
              <a:gd name="connsiteX89" fmla="*/ 624511 w 4151312"/>
              <a:gd name="connsiteY89" fmla="*/ 6519097 h 6858000"/>
              <a:gd name="connsiteX90" fmla="*/ 618898 w 4151312"/>
              <a:gd name="connsiteY90" fmla="*/ 6402004 h 6858000"/>
              <a:gd name="connsiteX91" fmla="*/ 624479 w 4151312"/>
              <a:gd name="connsiteY91" fmla="*/ 6384725 h 6858000"/>
              <a:gd name="connsiteX92" fmla="*/ 568575 w 4151312"/>
              <a:gd name="connsiteY92" fmla="*/ 6383429 h 6858000"/>
              <a:gd name="connsiteX93" fmla="*/ 1659953 w 4151312"/>
              <a:gd name="connsiteY93" fmla="*/ 6377201 h 6858000"/>
              <a:gd name="connsiteX94" fmla="*/ 1659953 w 4151312"/>
              <a:gd name="connsiteY94" fmla="*/ 6423290 h 6858000"/>
              <a:gd name="connsiteX95" fmla="*/ 1640662 w 4151312"/>
              <a:gd name="connsiteY95" fmla="*/ 6423290 h 6858000"/>
              <a:gd name="connsiteX96" fmla="*/ 1640662 w 4151312"/>
              <a:gd name="connsiteY96" fmla="*/ 6452426 h 6858000"/>
              <a:gd name="connsiteX97" fmla="*/ 1659953 w 4151312"/>
              <a:gd name="connsiteY97" fmla="*/ 6452426 h 6858000"/>
              <a:gd name="connsiteX98" fmla="*/ 1659953 w 4151312"/>
              <a:gd name="connsiteY98" fmla="*/ 6518911 h 6858000"/>
              <a:gd name="connsiteX99" fmla="*/ 1695318 w 4151312"/>
              <a:gd name="connsiteY99" fmla="*/ 6546194 h 6858000"/>
              <a:gd name="connsiteX100" fmla="*/ 1722377 w 4151312"/>
              <a:gd name="connsiteY100" fmla="*/ 6544604 h 6858000"/>
              <a:gd name="connsiteX101" fmla="*/ 1722377 w 4151312"/>
              <a:gd name="connsiteY101" fmla="*/ 6515203 h 6858000"/>
              <a:gd name="connsiteX102" fmla="*/ 1706303 w 4151312"/>
              <a:gd name="connsiteY102" fmla="*/ 6515998 h 6858000"/>
              <a:gd name="connsiteX103" fmla="*/ 1694780 w 4151312"/>
              <a:gd name="connsiteY103" fmla="*/ 6507256 h 6858000"/>
              <a:gd name="connsiteX104" fmla="*/ 1694780 w 4151312"/>
              <a:gd name="connsiteY104" fmla="*/ 6452426 h 6858000"/>
              <a:gd name="connsiteX105" fmla="*/ 1721302 w 4151312"/>
              <a:gd name="connsiteY105" fmla="*/ 6452426 h 6858000"/>
              <a:gd name="connsiteX106" fmla="*/ 1721302 w 4151312"/>
              <a:gd name="connsiteY106" fmla="*/ 6423290 h 6858000"/>
              <a:gd name="connsiteX107" fmla="*/ 1694780 w 4151312"/>
              <a:gd name="connsiteY107" fmla="*/ 6423290 h 6858000"/>
              <a:gd name="connsiteX108" fmla="*/ 1694780 w 4151312"/>
              <a:gd name="connsiteY108" fmla="*/ 6377201 h 6858000"/>
              <a:gd name="connsiteX109" fmla="*/ 1884617 w 4151312"/>
              <a:gd name="connsiteY109" fmla="*/ 6359355 h 6858000"/>
              <a:gd name="connsiteX110" fmla="*/ 1884617 w 4151312"/>
              <a:gd name="connsiteY110" fmla="*/ 6392335 h 6858000"/>
              <a:gd name="connsiteX111" fmla="*/ 1893998 w 4151312"/>
              <a:gd name="connsiteY111" fmla="*/ 6392335 h 6858000"/>
              <a:gd name="connsiteX112" fmla="*/ 1893998 w 4151312"/>
              <a:gd name="connsiteY112" fmla="*/ 6373492 h 6858000"/>
              <a:gd name="connsiteX113" fmla="*/ 1898291 w 4151312"/>
              <a:gd name="connsiteY113" fmla="*/ 6385270 h 6858000"/>
              <a:gd name="connsiteX114" fmla="*/ 1905819 w 4151312"/>
              <a:gd name="connsiteY114" fmla="*/ 6385270 h 6858000"/>
              <a:gd name="connsiteX115" fmla="*/ 1910111 w 4151312"/>
              <a:gd name="connsiteY115" fmla="*/ 6373492 h 6858000"/>
              <a:gd name="connsiteX116" fmla="*/ 1910111 w 4151312"/>
              <a:gd name="connsiteY116" fmla="*/ 6392335 h 6858000"/>
              <a:gd name="connsiteX117" fmla="*/ 1919685 w 4151312"/>
              <a:gd name="connsiteY117" fmla="*/ 6392335 h 6858000"/>
              <a:gd name="connsiteX118" fmla="*/ 1919685 w 4151312"/>
              <a:gd name="connsiteY118" fmla="*/ 6359355 h 6858000"/>
              <a:gd name="connsiteX119" fmla="*/ 1907566 w 4151312"/>
              <a:gd name="connsiteY119" fmla="*/ 6359355 h 6858000"/>
              <a:gd name="connsiteX120" fmla="*/ 1902362 w 4151312"/>
              <a:gd name="connsiteY120" fmla="*/ 6373114 h 6858000"/>
              <a:gd name="connsiteX121" fmla="*/ 1897494 w 4151312"/>
              <a:gd name="connsiteY121" fmla="*/ 6359355 h 6858000"/>
              <a:gd name="connsiteX122" fmla="*/ 1850683 w 4151312"/>
              <a:gd name="connsiteY122" fmla="*/ 6359355 h 6858000"/>
              <a:gd name="connsiteX123" fmla="*/ 1850683 w 4151312"/>
              <a:gd name="connsiteY123" fmla="*/ 6367929 h 6858000"/>
              <a:gd name="connsiteX124" fmla="*/ 1860074 w 4151312"/>
              <a:gd name="connsiteY124" fmla="*/ 6367929 h 6858000"/>
              <a:gd name="connsiteX125" fmla="*/ 1860074 w 4151312"/>
              <a:gd name="connsiteY125" fmla="*/ 6392335 h 6858000"/>
              <a:gd name="connsiteX126" fmla="*/ 1869839 w 4151312"/>
              <a:gd name="connsiteY126" fmla="*/ 6392335 h 6858000"/>
              <a:gd name="connsiteX127" fmla="*/ 1869839 w 4151312"/>
              <a:gd name="connsiteY127" fmla="*/ 6367929 h 6858000"/>
              <a:gd name="connsiteX128" fmla="*/ 1879230 w 4151312"/>
              <a:gd name="connsiteY128" fmla="*/ 6367929 h 6858000"/>
              <a:gd name="connsiteX129" fmla="*/ 1879230 w 4151312"/>
              <a:gd name="connsiteY129" fmla="*/ 6359355 h 6858000"/>
              <a:gd name="connsiteX130" fmla="*/ 1352105 w 4151312"/>
              <a:gd name="connsiteY130" fmla="*/ 6359189 h 6858000"/>
              <a:gd name="connsiteX131" fmla="*/ 1329868 w 4151312"/>
              <a:gd name="connsiteY131" fmla="*/ 6381439 h 6858000"/>
              <a:gd name="connsiteX132" fmla="*/ 1352108 w 4151312"/>
              <a:gd name="connsiteY132" fmla="*/ 6403427 h 6858000"/>
              <a:gd name="connsiteX133" fmla="*/ 1374610 w 4151312"/>
              <a:gd name="connsiteY133" fmla="*/ 6381439 h 6858000"/>
              <a:gd name="connsiteX134" fmla="*/ 1374610 w 4151312"/>
              <a:gd name="connsiteY134" fmla="*/ 6381364 h 6858000"/>
              <a:gd name="connsiteX135" fmla="*/ 1352105 w 4151312"/>
              <a:gd name="connsiteY135" fmla="*/ 6359189 h 6858000"/>
              <a:gd name="connsiteX136" fmla="*/ 1041583 w 4151312"/>
              <a:gd name="connsiteY136" fmla="*/ 6359189 h 6858000"/>
              <a:gd name="connsiteX137" fmla="*/ 1041583 w 4151312"/>
              <a:gd name="connsiteY137" fmla="*/ 6544604 h 6858000"/>
              <a:gd name="connsiteX138" fmla="*/ 1076143 w 4151312"/>
              <a:gd name="connsiteY138" fmla="*/ 6544604 h 6858000"/>
              <a:gd name="connsiteX139" fmla="*/ 1076143 w 4151312"/>
              <a:gd name="connsiteY139" fmla="*/ 6359189 h 6858000"/>
              <a:gd name="connsiteX140" fmla="*/ 925239 w 4151312"/>
              <a:gd name="connsiteY140" fmla="*/ 6355990 h 6858000"/>
              <a:gd name="connsiteX141" fmla="*/ 832602 w 4151312"/>
              <a:gd name="connsiteY141" fmla="*/ 6451897 h 6858000"/>
              <a:gd name="connsiteX142" fmla="*/ 832623 w 4151312"/>
              <a:gd name="connsiteY142" fmla="*/ 6456990 h 6858000"/>
              <a:gd name="connsiteX143" fmla="*/ 930389 w 4151312"/>
              <a:gd name="connsiteY143" fmla="*/ 6547783 h 6858000"/>
              <a:gd name="connsiteX144" fmla="*/ 1022285 w 4151312"/>
              <a:gd name="connsiteY144" fmla="*/ 6478650 h 6858000"/>
              <a:gd name="connsiteX145" fmla="*/ 981294 w 4151312"/>
              <a:gd name="connsiteY145" fmla="*/ 6478650 h 6858000"/>
              <a:gd name="connsiteX146" fmla="*/ 930389 w 4151312"/>
              <a:gd name="connsiteY146" fmla="*/ 6513878 h 6858000"/>
              <a:gd name="connsiteX147" fmla="*/ 871450 w 4151312"/>
              <a:gd name="connsiteY147" fmla="*/ 6451897 h 6858000"/>
              <a:gd name="connsiteX148" fmla="*/ 930389 w 4151312"/>
              <a:gd name="connsiteY148" fmla="*/ 6389916 h 6858000"/>
              <a:gd name="connsiteX149" fmla="*/ 981294 w 4151312"/>
              <a:gd name="connsiteY149" fmla="*/ 6425144 h 6858000"/>
              <a:gd name="connsiteX150" fmla="*/ 1022285 w 4151312"/>
              <a:gd name="connsiteY150" fmla="*/ 6425144 h 6858000"/>
              <a:gd name="connsiteX151" fmla="*/ 930389 w 4151312"/>
              <a:gd name="connsiteY151" fmla="*/ 6356011 h 6858000"/>
              <a:gd name="connsiteX152" fmla="*/ 925239 w 4151312"/>
              <a:gd name="connsiteY152" fmla="*/ 6355990 h 6858000"/>
              <a:gd name="connsiteX153" fmla="*/ 651232 w 4151312"/>
              <a:gd name="connsiteY153" fmla="*/ 6336161 h 6858000"/>
              <a:gd name="connsiteX154" fmla="*/ 624479 w 4151312"/>
              <a:gd name="connsiteY154" fmla="*/ 6384726 h 6858000"/>
              <a:gd name="connsiteX155" fmla="*/ 742033 w 4151312"/>
              <a:gd name="connsiteY155" fmla="*/ 6451914 h 6858000"/>
              <a:gd name="connsiteX156" fmla="*/ 624512 w 4151312"/>
              <a:gd name="connsiteY156" fmla="*/ 6519097 h 6858000"/>
              <a:gd name="connsiteX157" fmla="*/ 651373 w 4151312"/>
              <a:gd name="connsiteY157" fmla="*/ 6567631 h 6858000"/>
              <a:gd name="connsiteX158" fmla="*/ 771228 w 4151312"/>
              <a:gd name="connsiteY158" fmla="*/ 6499136 h 6858000"/>
              <a:gd name="connsiteX159" fmla="*/ 742033 w 4151312"/>
              <a:gd name="connsiteY159" fmla="*/ 6451914 h 6858000"/>
              <a:gd name="connsiteX160" fmla="*/ 771227 w 4151312"/>
              <a:gd name="connsiteY160" fmla="*/ 6404692 h 6858000"/>
              <a:gd name="connsiteX161" fmla="*/ 651232 w 4151312"/>
              <a:gd name="connsiteY161" fmla="*/ 6336161 h 6858000"/>
              <a:gd name="connsiteX162" fmla="*/ 0 w 4151312"/>
              <a:gd name="connsiteY162" fmla="*/ 0 h 6858000"/>
              <a:gd name="connsiteX163" fmla="*/ 4151312 w 4151312"/>
              <a:gd name="connsiteY163" fmla="*/ 0 h 6858000"/>
              <a:gd name="connsiteX164" fmla="*/ 4151312 w 4151312"/>
              <a:gd name="connsiteY164" fmla="*/ 6858000 h 6858000"/>
              <a:gd name="connsiteX165" fmla="*/ 0 w 4151312"/>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4151312"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4151312" y="0"/>
                </a:lnTo>
                <a:lnTo>
                  <a:pt x="4151312" y="6858000"/>
                </a:lnTo>
                <a:lnTo>
                  <a:pt x="0" y="6858000"/>
                </a:lnTo>
                <a:close/>
              </a:path>
            </a:pathLst>
          </a:custGeom>
          <a:solidFill>
            <a:schemeClr val="bg1">
              <a:lumMod val="95000"/>
            </a:schemeClr>
          </a:solidFill>
          <a:ln>
            <a:noFill/>
          </a:ln>
        </p:spPr>
        <p:txBody>
          <a:bodyPr wrap="square" tIns="108000" anchor="t" anchorCtr="0">
            <a:noAutofit/>
          </a:bodyPr>
          <a:lstStyle>
            <a:lvl1pPr marL="0" indent="0" algn="ctr">
              <a:buNone/>
              <a:defRPr sz="1000">
                <a:solidFill>
                  <a:schemeClr val="accent2"/>
                </a:solidFill>
                <a:latin typeface="+mn-lt"/>
              </a:defRPr>
            </a:lvl1pPr>
          </a:lstStyle>
          <a:p>
            <a:pPr lvl="0"/>
            <a:r>
              <a:rPr lang="en-US" dirty="0"/>
              <a:t>Drag picture file here or click </a:t>
            </a:r>
            <a:r>
              <a:rPr lang="en-US" noProof="0" dirty="0"/>
              <a:t>center</a:t>
            </a:r>
            <a:r>
              <a:rPr lang="en-US" dirty="0"/>
              <a:t> icon to insert light image</a:t>
            </a:r>
          </a:p>
        </p:txBody>
      </p:sp>
      <p:sp>
        <p:nvSpPr>
          <p:cNvPr id="2" name="Text Placeholder 9">
            <a:extLst>
              <a:ext uri="{FF2B5EF4-FFF2-40B4-BE49-F238E27FC236}">
                <a16:creationId xmlns:a16="http://schemas.microsoft.com/office/drawing/2014/main" id="{9FBC248E-2F66-88F4-B349-DEF22E5C9D62}"/>
              </a:ext>
            </a:extLst>
          </p:cNvPr>
          <p:cNvSpPr>
            <a:spLocks noGrp="1"/>
          </p:cNvSpPr>
          <p:nvPr>
            <p:ph type="body" sz="quarter" idx="13" hasCustomPrompt="1"/>
          </p:nvPr>
        </p:nvSpPr>
        <p:spPr>
          <a:xfrm>
            <a:off x="5232400"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 avenir pro 16pt</a:t>
            </a:r>
            <a:endParaRPr lang="en-GB" dirty="0"/>
          </a:p>
        </p:txBody>
      </p:sp>
      <p:sp>
        <p:nvSpPr>
          <p:cNvPr id="10" name="Text Placeholder 12">
            <a:extLst>
              <a:ext uri="{FF2B5EF4-FFF2-40B4-BE49-F238E27FC236}">
                <a16:creationId xmlns:a16="http://schemas.microsoft.com/office/drawing/2014/main" id="{08CE513E-095F-4D2D-D31A-3AB7C574662C}"/>
              </a:ext>
            </a:extLst>
          </p:cNvPr>
          <p:cNvSpPr>
            <a:spLocks noGrp="1"/>
          </p:cNvSpPr>
          <p:nvPr>
            <p:ph type="body" sz="quarter" idx="15" hasCustomPrompt="1"/>
          </p:nvPr>
        </p:nvSpPr>
        <p:spPr>
          <a:xfrm>
            <a:off x="5232400" y="1181195"/>
            <a:ext cx="2663825" cy="360362"/>
          </a:xfrm>
        </p:spPr>
        <p:txBody>
          <a:bodyPr/>
          <a:lstStyle>
            <a:lvl1pPr marL="0" indent="0">
              <a:buNone/>
              <a:defRPr/>
            </a:lvl1pPr>
          </a:lstStyle>
          <a:p>
            <a:pPr lvl="0"/>
            <a:r>
              <a:rPr lang="en-US" dirty="0"/>
              <a:t>Speaker name 15pt</a:t>
            </a:r>
            <a:endParaRPr lang="en-GB" dirty="0"/>
          </a:p>
        </p:txBody>
      </p:sp>
      <p:sp>
        <p:nvSpPr>
          <p:cNvPr id="11" name="Rectangle 10">
            <a:extLst>
              <a:ext uri="{FF2B5EF4-FFF2-40B4-BE49-F238E27FC236}">
                <a16:creationId xmlns:a16="http://schemas.microsoft.com/office/drawing/2014/main" id="{2FF23611-CC11-70BF-C22A-51A54C40E7AA}"/>
              </a:ext>
            </a:extLst>
          </p:cNvPr>
          <p:cNvSpPr/>
          <p:nvPr userDrawn="1"/>
        </p:nvSpPr>
        <p:spPr>
          <a:xfrm>
            <a:off x="10848975" y="6308725"/>
            <a:ext cx="1343025" cy="54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9">
            <a:extLst>
              <a:ext uri="{FF2B5EF4-FFF2-40B4-BE49-F238E27FC236}">
                <a16:creationId xmlns:a16="http://schemas.microsoft.com/office/drawing/2014/main" id="{66E3056E-0192-D10D-5108-0CD8259A2C37}"/>
              </a:ext>
            </a:extLst>
          </p:cNvPr>
          <p:cNvSpPr>
            <a:spLocks noGrp="1"/>
          </p:cNvSpPr>
          <p:nvPr>
            <p:ph type="body" sz="quarter" idx="23" hasCustomPrompt="1"/>
          </p:nvPr>
        </p:nvSpPr>
        <p:spPr>
          <a:xfrm>
            <a:off x="5232400"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2  avenir pro 16pt</a:t>
            </a:r>
            <a:endParaRPr lang="en-GB" dirty="0"/>
          </a:p>
        </p:txBody>
      </p:sp>
      <p:sp>
        <p:nvSpPr>
          <p:cNvPr id="13" name="Text Placeholder 12">
            <a:extLst>
              <a:ext uri="{FF2B5EF4-FFF2-40B4-BE49-F238E27FC236}">
                <a16:creationId xmlns:a16="http://schemas.microsoft.com/office/drawing/2014/main" id="{04D4BE30-51E2-6478-E42F-B31BF662CE95}"/>
              </a:ext>
            </a:extLst>
          </p:cNvPr>
          <p:cNvSpPr>
            <a:spLocks noGrp="1"/>
          </p:cNvSpPr>
          <p:nvPr>
            <p:ph type="body" sz="quarter" idx="24" hasCustomPrompt="1"/>
          </p:nvPr>
        </p:nvSpPr>
        <p:spPr>
          <a:xfrm>
            <a:off x="5232400" y="2086069"/>
            <a:ext cx="2663825" cy="360362"/>
          </a:xfrm>
        </p:spPr>
        <p:txBody>
          <a:bodyPr/>
          <a:lstStyle>
            <a:lvl1pPr marL="0" indent="0">
              <a:buNone/>
              <a:defRPr/>
            </a:lvl1pPr>
          </a:lstStyle>
          <a:p>
            <a:pPr lvl="0"/>
            <a:r>
              <a:rPr lang="en-US" dirty="0"/>
              <a:t>Speaker name 15pt</a:t>
            </a:r>
            <a:endParaRPr lang="en-GB" dirty="0"/>
          </a:p>
        </p:txBody>
      </p:sp>
      <p:sp>
        <p:nvSpPr>
          <p:cNvPr id="14" name="Text Placeholder 9">
            <a:extLst>
              <a:ext uri="{FF2B5EF4-FFF2-40B4-BE49-F238E27FC236}">
                <a16:creationId xmlns:a16="http://schemas.microsoft.com/office/drawing/2014/main" id="{332F8AE1-3942-0028-AFCC-8F55C2EF8663}"/>
              </a:ext>
            </a:extLst>
          </p:cNvPr>
          <p:cNvSpPr>
            <a:spLocks noGrp="1"/>
          </p:cNvSpPr>
          <p:nvPr>
            <p:ph type="body" sz="quarter" idx="25" hasCustomPrompt="1"/>
          </p:nvPr>
        </p:nvSpPr>
        <p:spPr>
          <a:xfrm>
            <a:off x="5232400"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3 avenir pro 16pt</a:t>
            </a:r>
            <a:endParaRPr lang="en-GB" dirty="0"/>
          </a:p>
        </p:txBody>
      </p:sp>
      <p:sp>
        <p:nvSpPr>
          <p:cNvPr id="15" name="Text Placeholder 12">
            <a:extLst>
              <a:ext uri="{FF2B5EF4-FFF2-40B4-BE49-F238E27FC236}">
                <a16:creationId xmlns:a16="http://schemas.microsoft.com/office/drawing/2014/main" id="{FD05F85E-1B55-9968-4E23-B056796E11BB}"/>
              </a:ext>
            </a:extLst>
          </p:cNvPr>
          <p:cNvSpPr>
            <a:spLocks noGrp="1"/>
          </p:cNvSpPr>
          <p:nvPr>
            <p:ph type="body" sz="quarter" idx="26" hasCustomPrompt="1"/>
          </p:nvPr>
        </p:nvSpPr>
        <p:spPr>
          <a:xfrm>
            <a:off x="5232400" y="2980625"/>
            <a:ext cx="2663825" cy="360362"/>
          </a:xfrm>
        </p:spPr>
        <p:txBody>
          <a:bodyPr/>
          <a:lstStyle>
            <a:lvl1pPr marL="0" indent="0">
              <a:buNone/>
              <a:defRPr/>
            </a:lvl1pPr>
          </a:lstStyle>
          <a:p>
            <a:pPr lvl="0"/>
            <a:r>
              <a:rPr lang="en-US" dirty="0"/>
              <a:t>Speaker name 15pt</a:t>
            </a:r>
            <a:endParaRPr lang="en-GB" dirty="0"/>
          </a:p>
        </p:txBody>
      </p:sp>
      <p:sp>
        <p:nvSpPr>
          <p:cNvPr id="16" name="Text Placeholder 9">
            <a:extLst>
              <a:ext uri="{FF2B5EF4-FFF2-40B4-BE49-F238E27FC236}">
                <a16:creationId xmlns:a16="http://schemas.microsoft.com/office/drawing/2014/main" id="{C98ED165-964A-E5D9-BE09-D60E81345036}"/>
              </a:ext>
            </a:extLst>
          </p:cNvPr>
          <p:cNvSpPr>
            <a:spLocks noGrp="1"/>
          </p:cNvSpPr>
          <p:nvPr>
            <p:ph type="body" sz="quarter" idx="27" hasCustomPrompt="1"/>
          </p:nvPr>
        </p:nvSpPr>
        <p:spPr>
          <a:xfrm>
            <a:off x="5232400"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4 avenir pro 16pt</a:t>
            </a:r>
            <a:endParaRPr lang="en-GB" dirty="0"/>
          </a:p>
        </p:txBody>
      </p:sp>
      <p:sp>
        <p:nvSpPr>
          <p:cNvPr id="17" name="Text Placeholder 12">
            <a:extLst>
              <a:ext uri="{FF2B5EF4-FFF2-40B4-BE49-F238E27FC236}">
                <a16:creationId xmlns:a16="http://schemas.microsoft.com/office/drawing/2014/main" id="{AD252B9F-F03C-D89E-3896-3ED958EE6C63}"/>
              </a:ext>
            </a:extLst>
          </p:cNvPr>
          <p:cNvSpPr>
            <a:spLocks noGrp="1"/>
          </p:cNvSpPr>
          <p:nvPr>
            <p:ph type="body" sz="quarter" idx="28" hasCustomPrompt="1"/>
          </p:nvPr>
        </p:nvSpPr>
        <p:spPr>
          <a:xfrm>
            <a:off x="5232400" y="3881532"/>
            <a:ext cx="2663825" cy="360362"/>
          </a:xfrm>
        </p:spPr>
        <p:txBody>
          <a:bodyPr/>
          <a:lstStyle>
            <a:lvl1pPr marL="0" indent="0">
              <a:buNone/>
              <a:defRPr/>
            </a:lvl1pPr>
          </a:lstStyle>
          <a:p>
            <a:pPr lvl="0"/>
            <a:r>
              <a:rPr lang="en-US" dirty="0"/>
              <a:t>Speaker name 15pt</a:t>
            </a:r>
            <a:endParaRPr lang="en-GB" dirty="0"/>
          </a:p>
        </p:txBody>
      </p:sp>
      <p:sp>
        <p:nvSpPr>
          <p:cNvPr id="19" name="Text Placeholder 9">
            <a:extLst>
              <a:ext uri="{FF2B5EF4-FFF2-40B4-BE49-F238E27FC236}">
                <a16:creationId xmlns:a16="http://schemas.microsoft.com/office/drawing/2014/main" id="{C48CF707-7C0E-F83D-163E-ECDE1F310E62}"/>
              </a:ext>
            </a:extLst>
          </p:cNvPr>
          <p:cNvSpPr>
            <a:spLocks noGrp="1"/>
          </p:cNvSpPr>
          <p:nvPr>
            <p:ph type="body" sz="quarter" idx="29" hasCustomPrompt="1"/>
          </p:nvPr>
        </p:nvSpPr>
        <p:spPr>
          <a:xfrm>
            <a:off x="5232400"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5 avenir pro 16pt</a:t>
            </a:r>
            <a:endParaRPr lang="en-GB" dirty="0"/>
          </a:p>
        </p:txBody>
      </p:sp>
      <p:sp>
        <p:nvSpPr>
          <p:cNvPr id="20" name="Text Placeholder 12">
            <a:extLst>
              <a:ext uri="{FF2B5EF4-FFF2-40B4-BE49-F238E27FC236}">
                <a16:creationId xmlns:a16="http://schemas.microsoft.com/office/drawing/2014/main" id="{09BF045D-2262-FB7E-6FD8-4AD04B48CED4}"/>
              </a:ext>
            </a:extLst>
          </p:cNvPr>
          <p:cNvSpPr>
            <a:spLocks noGrp="1"/>
          </p:cNvSpPr>
          <p:nvPr>
            <p:ph type="body" sz="quarter" idx="30" hasCustomPrompt="1"/>
          </p:nvPr>
        </p:nvSpPr>
        <p:spPr>
          <a:xfrm>
            <a:off x="5232400" y="4784026"/>
            <a:ext cx="2663825" cy="360362"/>
          </a:xfrm>
        </p:spPr>
        <p:txBody>
          <a:bodyPr/>
          <a:lstStyle>
            <a:lvl1pPr marL="0" indent="0">
              <a:buNone/>
              <a:defRPr/>
            </a:lvl1pPr>
          </a:lstStyle>
          <a:p>
            <a:pPr lvl="0"/>
            <a:r>
              <a:rPr lang="en-US" dirty="0"/>
              <a:t>Speaker name 15pt</a:t>
            </a:r>
            <a:endParaRPr lang="en-GB" dirty="0"/>
          </a:p>
        </p:txBody>
      </p:sp>
      <p:sp>
        <p:nvSpPr>
          <p:cNvPr id="21" name="Text Placeholder 9">
            <a:extLst>
              <a:ext uri="{FF2B5EF4-FFF2-40B4-BE49-F238E27FC236}">
                <a16:creationId xmlns:a16="http://schemas.microsoft.com/office/drawing/2014/main" id="{2D9B930D-1473-4059-32D6-E12B55C8FA32}"/>
              </a:ext>
            </a:extLst>
          </p:cNvPr>
          <p:cNvSpPr>
            <a:spLocks noGrp="1"/>
          </p:cNvSpPr>
          <p:nvPr>
            <p:ph type="body" sz="quarter" idx="31" hasCustomPrompt="1"/>
          </p:nvPr>
        </p:nvSpPr>
        <p:spPr>
          <a:xfrm>
            <a:off x="5232400"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6 avenir pro 16pt</a:t>
            </a:r>
            <a:endParaRPr lang="en-GB" dirty="0"/>
          </a:p>
        </p:txBody>
      </p:sp>
      <p:sp>
        <p:nvSpPr>
          <p:cNvPr id="22" name="Text Placeholder 12">
            <a:extLst>
              <a:ext uri="{FF2B5EF4-FFF2-40B4-BE49-F238E27FC236}">
                <a16:creationId xmlns:a16="http://schemas.microsoft.com/office/drawing/2014/main" id="{4C799A89-E821-6A8F-48C5-F0EE4FDFA239}"/>
              </a:ext>
            </a:extLst>
          </p:cNvPr>
          <p:cNvSpPr>
            <a:spLocks noGrp="1"/>
          </p:cNvSpPr>
          <p:nvPr>
            <p:ph type="body" sz="quarter" idx="32" hasCustomPrompt="1"/>
          </p:nvPr>
        </p:nvSpPr>
        <p:spPr>
          <a:xfrm>
            <a:off x="5232400" y="5681757"/>
            <a:ext cx="2663825" cy="360362"/>
          </a:xfrm>
        </p:spPr>
        <p:txBody>
          <a:bodyPr/>
          <a:lstStyle>
            <a:lvl1pPr marL="0" indent="0">
              <a:buNone/>
              <a:defRPr/>
            </a:lvl1pPr>
          </a:lstStyle>
          <a:p>
            <a:pPr lvl="0"/>
            <a:r>
              <a:rPr lang="en-US" dirty="0"/>
              <a:t>Speaker name 15pt</a:t>
            </a:r>
            <a:endParaRPr lang="en-GB" dirty="0"/>
          </a:p>
        </p:txBody>
      </p:sp>
      <p:sp>
        <p:nvSpPr>
          <p:cNvPr id="23" name="Text Placeholder 9">
            <a:extLst>
              <a:ext uri="{FF2B5EF4-FFF2-40B4-BE49-F238E27FC236}">
                <a16:creationId xmlns:a16="http://schemas.microsoft.com/office/drawing/2014/main" id="{FE3181D5-064C-4E3D-C1ED-EB46C7AB7560}"/>
              </a:ext>
            </a:extLst>
          </p:cNvPr>
          <p:cNvSpPr>
            <a:spLocks noGrp="1"/>
          </p:cNvSpPr>
          <p:nvPr>
            <p:ph type="body" sz="quarter" idx="33" hasCustomPrompt="1"/>
          </p:nvPr>
        </p:nvSpPr>
        <p:spPr>
          <a:xfrm>
            <a:off x="8975725" y="90893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7 avenir pro 16pt</a:t>
            </a:r>
            <a:endParaRPr lang="en-GB" dirty="0"/>
          </a:p>
        </p:txBody>
      </p:sp>
      <p:sp>
        <p:nvSpPr>
          <p:cNvPr id="24" name="Text Placeholder 12">
            <a:extLst>
              <a:ext uri="{FF2B5EF4-FFF2-40B4-BE49-F238E27FC236}">
                <a16:creationId xmlns:a16="http://schemas.microsoft.com/office/drawing/2014/main" id="{887707A4-5FBC-3599-C170-461C8B8DCEA1}"/>
              </a:ext>
            </a:extLst>
          </p:cNvPr>
          <p:cNvSpPr>
            <a:spLocks noGrp="1"/>
          </p:cNvSpPr>
          <p:nvPr>
            <p:ph type="body" sz="quarter" idx="34" hasCustomPrompt="1"/>
          </p:nvPr>
        </p:nvSpPr>
        <p:spPr>
          <a:xfrm>
            <a:off x="8975725" y="1181195"/>
            <a:ext cx="2663825" cy="360362"/>
          </a:xfrm>
        </p:spPr>
        <p:txBody>
          <a:bodyPr/>
          <a:lstStyle>
            <a:lvl1pPr marL="0" indent="0">
              <a:buNone/>
              <a:defRPr/>
            </a:lvl1pPr>
          </a:lstStyle>
          <a:p>
            <a:pPr lvl="0"/>
            <a:r>
              <a:rPr lang="en-US" dirty="0"/>
              <a:t>Speaker name 15pt</a:t>
            </a:r>
            <a:endParaRPr lang="en-GB" dirty="0"/>
          </a:p>
        </p:txBody>
      </p:sp>
      <p:sp>
        <p:nvSpPr>
          <p:cNvPr id="25" name="Text Placeholder 9">
            <a:extLst>
              <a:ext uri="{FF2B5EF4-FFF2-40B4-BE49-F238E27FC236}">
                <a16:creationId xmlns:a16="http://schemas.microsoft.com/office/drawing/2014/main" id="{E678F9FE-AD12-0AAD-95ED-6D568DD4D99E}"/>
              </a:ext>
            </a:extLst>
          </p:cNvPr>
          <p:cNvSpPr>
            <a:spLocks noGrp="1"/>
          </p:cNvSpPr>
          <p:nvPr>
            <p:ph type="body" sz="quarter" idx="35" hasCustomPrompt="1"/>
          </p:nvPr>
        </p:nvSpPr>
        <p:spPr>
          <a:xfrm>
            <a:off x="8975725" y="1813813"/>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8  avenir pro 16pt</a:t>
            </a:r>
            <a:endParaRPr lang="en-GB" dirty="0"/>
          </a:p>
        </p:txBody>
      </p:sp>
      <p:sp>
        <p:nvSpPr>
          <p:cNvPr id="26" name="Text Placeholder 12">
            <a:extLst>
              <a:ext uri="{FF2B5EF4-FFF2-40B4-BE49-F238E27FC236}">
                <a16:creationId xmlns:a16="http://schemas.microsoft.com/office/drawing/2014/main" id="{CEB95295-D044-9E82-AB0C-3A300CA874BC}"/>
              </a:ext>
            </a:extLst>
          </p:cNvPr>
          <p:cNvSpPr>
            <a:spLocks noGrp="1"/>
          </p:cNvSpPr>
          <p:nvPr>
            <p:ph type="body" sz="quarter" idx="36" hasCustomPrompt="1"/>
          </p:nvPr>
        </p:nvSpPr>
        <p:spPr>
          <a:xfrm>
            <a:off x="8975725" y="2086069"/>
            <a:ext cx="2663825" cy="360362"/>
          </a:xfrm>
        </p:spPr>
        <p:txBody>
          <a:bodyPr/>
          <a:lstStyle>
            <a:lvl1pPr marL="0" indent="0">
              <a:buNone/>
              <a:defRPr/>
            </a:lvl1pPr>
          </a:lstStyle>
          <a:p>
            <a:pPr lvl="0"/>
            <a:r>
              <a:rPr lang="en-US" dirty="0"/>
              <a:t>Speaker name 15pt</a:t>
            </a:r>
            <a:endParaRPr lang="en-GB" dirty="0"/>
          </a:p>
        </p:txBody>
      </p:sp>
      <p:sp>
        <p:nvSpPr>
          <p:cNvPr id="27" name="Text Placeholder 9">
            <a:extLst>
              <a:ext uri="{FF2B5EF4-FFF2-40B4-BE49-F238E27FC236}">
                <a16:creationId xmlns:a16="http://schemas.microsoft.com/office/drawing/2014/main" id="{698AB5D8-1878-07A9-98F8-8537AC7953DB}"/>
              </a:ext>
            </a:extLst>
          </p:cNvPr>
          <p:cNvSpPr>
            <a:spLocks noGrp="1"/>
          </p:cNvSpPr>
          <p:nvPr>
            <p:ph type="body" sz="quarter" idx="37" hasCustomPrompt="1"/>
          </p:nvPr>
        </p:nvSpPr>
        <p:spPr>
          <a:xfrm>
            <a:off x="8975725" y="2708369"/>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9 avenir pro 16pt</a:t>
            </a:r>
            <a:endParaRPr lang="en-GB" dirty="0"/>
          </a:p>
        </p:txBody>
      </p:sp>
      <p:sp>
        <p:nvSpPr>
          <p:cNvPr id="28" name="Text Placeholder 12">
            <a:extLst>
              <a:ext uri="{FF2B5EF4-FFF2-40B4-BE49-F238E27FC236}">
                <a16:creationId xmlns:a16="http://schemas.microsoft.com/office/drawing/2014/main" id="{95F9545A-C956-A8AD-7A23-338AED072AAA}"/>
              </a:ext>
            </a:extLst>
          </p:cNvPr>
          <p:cNvSpPr>
            <a:spLocks noGrp="1"/>
          </p:cNvSpPr>
          <p:nvPr>
            <p:ph type="body" sz="quarter" idx="38" hasCustomPrompt="1"/>
          </p:nvPr>
        </p:nvSpPr>
        <p:spPr>
          <a:xfrm>
            <a:off x="8975725" y="2980625"/>
            <a:ext cx="2663825" cy="360362"/>
          </a:xfrm>
        </p:spPr>
        <p:txBody>
          <a:bodyPr/>
          <a:lstStyle>
            <a:lvl1pPr marL="0" indent="0">
              <a:buNone/>
              <a:defRPr/>
            </a:lvl1pPr>
          </a:lstStyle>
          <a:p>
            <a:pPr lvl="0"/>
            <a:r>
              <a:rPr lang="en-US" dirty="0"/>
              <a:t>Speaker name 15pt</a:t>
            </a:r>
            <a:endParaRPr lang="en-GB" dirty="0"/>
          </a:p>
        </p:txBody>
      </p:sp>
      <p:sp>
        <p:nvSpPr>
          <p:cNvPr id="29" name="Text Placeholder 9">
            <a:extLst>
              <a:ext uri="{FF2B5EF4-FFF2-40B4-BE49-F238E27FC236}">
                <a16:creationId xmlns:a16="http://schemas.microsoft.com/office/drawing/2014/main" id="{AEBB88C8-6C9C-184D-0EEC-1914E14B8790}"/>
              </a:ext>
            </a:extLst>
          </p:cNvPr>
          <p:cNvSpPr>
            <a:spLocks noGrp="1"/>
          </p:cNvSpPr>
          <p:nvPr>
            <p:ph type="body" sz="quarter" idx="39" hasCustomPrompt="1"/>
          </p:nvPr>
        </p:nvSpPr>
        <p:spPr>
          <a:xfrm>
            <a:off x="8975725" y="3609276"/>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10 avenir pro 16pt</a:t>
            </a:r>
            <a:endParaRPr lang="en-GB" dirty="0"/>
          </a:p>
        </p:txBody>
      </p:sp>
      <p:sp>
        <p:nvSpPr>
          <p:cNvPr id="30" name="Text Placeholder 12">
            <a:extLst>
              <a:ext uri="{FF2B5EF4-FFF2-40B4-BE49-F238E27FC236}">
                <a16:creationId xmlns:a16="http://schemas.microsoft.com/office/drawing/2014/main" id="{35537EF2-6699-95B2-45EC-E4D83E1D3AA8}"/>
              </a:ext>
            </a:extLst>
          </p:cNvPr>
          <p:cNvSpPr>
            <a:spLocks noGrp="1"/>
          </p:cNvSpPr>
          <p:nvPr>
            <p:ph type="body" sz="quarter" idx="40" hasCustomPrompt="1"/>
          </p:nvPr>
        </p:nvSpPr>
        <p:spPr>
          <a:xfrm>
            <a:off x="8975725" y="3881532"/>
            <a:ext cx="2663825" cy="360362"/>
          </a:xfrm>
        </p:spPr>
        <p:txBody>
          <a:bodyPr/>
          <a:lstStyle>
            <a:lvl1pPr marL="0" indent="0">
              <a:buNone/>
              <a:defRPr/>
            </a:lvl1pPr>
          </a:lstStyle>
          <a:p>
            <a:pPr lvl="0"/>
            <a:r>
              <a:rPr lang="en-US" dirty="0"/>
              <a:t>Speaker name 15pt</a:t>
            </a:r>
            <a:endParaRPr lang="en-GB" dirty="0"/>
          </a:p>
        </p:txBody>
      </p:sp>
      <p:sp>
        <p:nvSpPr>
          <p:cNvPr id="31" name="Text Placeholder 9">
            <a:extLst>
              <a:ext uri="{FF2B5EF4-FFF2-40B4-BE49-F238E27FC236}">
                <a16:creationId xmlns:a16="http://schemas.microsoft.com/office/drawing/2014/main" id="{50C6B4FF-3190-F297-E4E8-94EF25BF6C39}"/>
              </a:ext>
            </a:extLst>
          </p:cNvPr>
          <p:cNvSpPr>
            <a:spLocks noGrp="1"/>
          </p:cNvSpPr>
          <p:nvPr>
            <p:ph type="body" sz="quarter" idx="41" hasCustomPrompt="1"/>
          </p:nvPr>
        </p:nvSpPr>
        <p:spPr>
          <a:xfrm>
            <a:off x="8975725" y="4511770"/>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11 avenir pro 16pt</a:t>
            </a:r>
            <a:endParaRPr lang="en-GB" dirty="0"/>
          </a:p>
        </p:txBody>
      </p:sp>
      <p:sp>
        <p:nvSpPr>
          <p:cNvPr id="32" name="Text Placeholder 12">
            <a:extLst>
              <a:ext uri="{FF2B5EF4-FFF2-40B4-BE49-F238E27FC236}">
                <a16:creationId xmlns:a16="http://schemas.microsoft.com/office/drawing/2014/main" id="{5FE8E864-9C94-F9D6-0B26-51A37EA9AC41}"/>
              </a:ext>
            </a:extLst>
          </p:cNvPr>
          <p:cNvSpPr>
            <a:spLocks noGrp="1"/>
          </p:cNvSpPr>
          <p:nvPr>
            <p:ph type="body" sz="quarter" idx="42" hasCustomPrompt="1"/>
          </p:nvPr>
        </p:nvSpPr>
        <p:spPr>
          <a:xfrm>
            <a:off x="8975725" y="4784026"/>
            <a:ext cx="2663825" cy="360362"/>
          </a:xfrm>
        </p:spPr>
        <p:txBody>
          <a:bodyPr/>
          <a:lstStyle>
            <a:lvl1pPr marL="0" indent="0">
              <a:buNone/>
              <a:defRPr/>
            </a:lvl1pPr>
          </a:lstStyle>
          <a:p>
            <a:pPr lvl="0"/>
            <a:r>
              <a:rPr lang="en-US" dirty="0"/>
              <a:t>Speaker name 15pt</a:t>
            </a:r>
            <a:endParaRPr lang="en-GB" dirty="0"/>
          </a:p>
        </p:txBody>
      </p:sp>
      <p:sp>
        <p:nvSpPr>
          <p:cNvPr id="33" name="Text Placeholder 9">
            <a:extLst>
              <a:ext uri="{FF2B5EF4-FFF2-40B4-BE49-F238E27FC236}">
                <a16:creationId xmlns:a16="http://schemas.microsoft.com/office/drawing/2014/main" id="{C254DCA2-45BA-29E1-27BE-C4D3E13FA96D}"/>
              </a:ext>
            </a:extLst>
          </p:cNvPr>
          <p:cNvSpPr>
            <a:spLocks noGrp="1"/>
          </p:cNvSpPr>
          <p:nvPr>
            <p:ph type="body" sz="quarter" idx="43" hasCustomPrompt="1"/>
          </p:nvPr>
        </p:nvSpPr>
        <p:spPr>
          <a:xfrm>
            <a:off x="8975725" y="5409501"/>
            <a:ext cx="2663825" cy="360362"/>
          </a:xfrm>
          <a:prstGeom prst="rect">
            <a:avLst/>
          </a:prstGeom>
        </p:spPr>
        <p:txBody>
          <a:bodyPr lIns="0" tIns="0" rIns="0" bIns="0">
            <a:noAutofit/>
          </a:bodyPr>
          <a:lstStyle>
            <a:lvl1pPr marL="0" indent="0">
              <a:lnSpc>
                <a:spcPct val="90000"/>
              </a:lnSpc>
              <a:buNone/>
              <a:defRPr sz="1600">
                <a:solidFill>
                  <a:schemeClr val="accent2"/>
                </a:solidFill>
                <a:latin typeface="+mj-lt"/>
              </a:defRPr>
            </a:lvl1pPr>
          </a:lstStyle>
          <a:p>
            <a:pPr lvl="0"/>
            <a:r>
              <a:rPr lang="en-US" dirty="0"/>
              <a:t>Section 12 avenir pro 16pt</a:t>
            </a:r>
            <a:endParaRPr lang="en-GB" dirty="0"/>
          </a:p>
        </p:txBody>
      </p:sp>
      <p:sp>
        <p:nvSpPr>
          <p:cNvPr id="34" name="Text Placeholder 12">
            <a:extLst>
              <a:ext uri="{FF2B5EF4-FFF2-40B4-BE49-F238E27FC236}">
                <a16:creationId xmlns:a16="http://schemas.microsoft.com/office/drawing/2014/main" id="{AD1A3EA6-8F35-336E-CCFA-19D6D38ED813}"/>
              </a:ext>
            </a:extLst>
          </p:cNvPr>
          <p:cNvSpPr>
            <a:spLocks noGrp="1"/>
          </p:cNvSpPr>
          <p:nvPr>
            <p:ph type="body" sz="quarter" idx="44" hasCustomPrompt="1"/>
          </p:nvPr>
        </p:nvSpPr>
        <p:spPr>
          <a:xfrm>
            <a:off x="8975725" y="5681757"/>
            <a:ext cx="2663825" cy="360362"/>
          </a:xfrm>
        </p:spPr>
        <p:txBody>
          <a:bodyPr/>
          <a:lstStyle>
            <a:lvl1pPr marL="0" indent="0">
              <a:buNone/>
              <a:defRPr/>
            </a:lvl1pPr>
          </a:lstStyle>
          <a:p>
            <a:pPr lvl="0"/>
            <a:r>
              <a:rPr lang="en-US" dirty="0"/>
              <a:t>Speaker name 15pt</a:t>
            </a:r>
            <a:endParaRPr lang="en-GB" dirty="0"/>
          </a:p>
        </p:txBody>
      </p:sp>
      <p:sp>
        <p:nvSpPr>
          <p:cNvPr id="3" name="Text Placeholder 12">
            <a:extLst>
              <a:ext uri="{FF2B5EF4-FFF2-40B4-BE49-F238E27FC236}">
                <a16:creationId xmlns:a16="http://schemas.microsoft.com/office/drawing/2014/main" id="{6ABCF479-60C4-0DF6-96ED-879A861B2AFA}"/>
              </a:ext>
            </a:extLst>
          </p:cNvPr>
          <p:cNvSpPr>
            <a:spLocks noGrp="1"/>
          </p:cNvSpPr>
          <p:nvPr>
            <p:ph type="body" sz="quarter" idx="21" hasCustomPrompt="1"/>
          </p:nvPr>
        </p:nvSpPr>
        <p:spPr>
          <a:xfrm>
            <a:off x="550864" y="908939"/>
            <a:ext cx="2808286" cy="539751"/>
          </a:xfrm>
        </p:spPr>
        <p:txBody>
          <a:bodyPr tIns="0" anchor="t" anchorCtr="0"/>
          <a:lstStyle>
            <a:lvl1pPr marL="0" indent="0" algn="l">
              <a:lnSpc>
                <a:spcPct val="85000"/>
              </a:lnSpc>
              <a:buNone/>
              <a:defRPr sz="3600" spc="0" baseline="0">
                <a:solidFill>
                  <a:schemeClr val="tx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Agenda</a:t>
            </a:r>
          </a:p>
        </p:txBody>
      </p:sp>
    </p:spTree>
    <p:extLst>
      <p:ext uri="{BB962C8B-B14F-4D97-AF65-F5344CB8AC3E}">
        <p14:creationId xmlns:p14="http://schemas.microsoft.com/office/powerpoint/2010/main" val="359521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ight image - 1 line only">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588C067-B393-9489-E4ED-1958F0FE3BBD}"/>
              </a:ext>
            </a:extLst>
          </p:cNvPr>
          <p:cNvSpPr>
            <a:spLocks noGrp="1"/>
          </p:cNvSpPr>
          <p:nvPr>
            <p:ph type="pic" sz="quarter" idx="10" hasCustomPrompt="1"/>
          </p:nvPr>
        </p:nvSpPr>
        <p:spPr>
          <a:xfrm>
            <a:off x="0" y="0"/>
            <a:ext cx="12192000" cy="6858000"/>
          </a:xfrm>
          <a:custGeom>
            <a:avLst/>
            <a:gdLst>
              <a:gd name="connsiteX0" fmla="*/ 5969925 w 12192000"/>
              <a:gd name="connsiteY0" fmla="*/ 446137 h 6858000"/>
              <a:gd name="connsiteX1" fmla="*/ 5932287 w 12192000"/>
              <a:gd name="connsiteY1" fmla="*/ 448451 h 6858000"/>
              <a:gd name="connsiteX2" fmla="*/ 5932287 w 12192000"/>
              <a:gd name="connsiteY2" fmla="*/ 671046 h 6858000"/>
              <a:gd name="connsiteX3" fmla="*/ 5969925 w 12192000"/>
              <a:gd name="connsiteY3" fmla="*/ 673360 h 6858000"/>
              <a:gd name="connsiteX4" fmla="*/ 6022220 w 12192000"/>
              <a:gd name="connsiteY4" fmla="*/ 669042 h 6858000"/>
              <a:gd name="connsiteX5" fmla="*/ 6022220 w 12192000"/>
              <a:gd name="connsiteY5" fmla="*/ 669000 h 6858000"/>
              <a:gd name="connsiteX6" fmla="*/ 6022331 w 12192000"/>
              <a:gd name="connsiteY6" fmla="*/ 668971 h 6858000"/>
              <a:gd name="connsiteX7" fmla="*/ 6044431 w 12192000"/>
              <a:gd name="connsiteY7" fmla="*/ 716091 h 6858000"/>
              <a:gd name="connsiteX8" fmla="*/ 6065257 w 12192000"/>
              <a:gd name="connsiteY8" fmla="*/ 747714 h 6858000"/>
              <a:gd name="connsiteX9" fmla="*/ 6257771 w 12192000"/>
              <a:gd name="connsiteY9" fmla="*/ 636493 h 6858000"/>
              <a:gd name="connsiteX10" fmla="*/ 6210878 w 12192000"/>
              <a:gd name="connsiteY10" fmla="*/ 559826 h 6858000"/>
              <a:gd name="connsiteX11" fmla="*/ 6076795 w 12192000"/>
              <a:gd name="connsiteY11" fmla="*/ 654536 h 6858000"/>
              <a:gd name="connsiteX12" fmla="*/ 6022331 w 12192000"/>
              <a:gd name="connsiteY12" fmla="*/ 668971 h 6858000"/>
              <a:gd name="connsiteX13" fmla="*/ 6022220 w 12192000"/>
              <a:gd name="connsiteY13" fmla="*/ 668736 h 6858000"/>
              <a:gd name="connsiteX14" fmla="*/ 6022220 w 12192000"/>
              <a:gd name="connsiteY14" fmla="*/ 668732 h 6858000"/>
              <a:gd name="connsiteX15" fmla="*/ 6013273 w 12192000"/>
              <a:gd name="connsiteY15" fmla="*/ 478531 h 6858000"/>
              <a:gd name="connsiteX16" fmla="*/ 6022220 w 12192000"/>
              <a:gd name="connsiteY16" fmla="*/ 450456 h 6858000"/>
              <a:gd name="connsiteX17" fmla="*/ 5969925 w 12192000"/>
              <a:gd name="connsiteY17" fmla="*/ 446137 h 6858000"/>
              <a:gd name="connsiteX18" fmla="*/ 6065258 w 12192000"/>
              <a:gd name="connsiteY18" fmla="*/ 371476 h 6858000"/>
              <a:gd name="connsiteX19" fmla="*/ 6022220 w 12192000"/>
              <a:gd name="connsiteY19" fmla="*/ 450457 h 6858000"/>
              <a:gd name="connsiteX20" fmla="*/ 6211033 w 12192000"/>
              <a:gd name="connsiteY20" fmla="*/ 559673 h 6858000"/>
              <a:gd name="connsiteX21" fmla="*/ 6257926 w 12192000"/>
              <a:gd name="connsiteY21" fmla="*/ 483005 h 6858000"/>
              <a:gd name="connsiteX22" fmla="*/ 6065258 w 12192000"/>
              <a:gd name="connsiteY22" fmla="*/ 371476 h 6858000"/>
              <a:gd name="connsiteX23" fmla="*/ 0 w 12192000"/>
              <a:gd name="connsiteY23" fmla="*/ 0 h 6858000"/>
              <a:gd name="connsiteX24" fmla="*/ 12192000 w 12192000"/>
              <a:gd name="connsiteY24" fmla="*/ 0 h 6858000"/>
              <a:gd name="connsiteX25" fmla="*/ 12192000 w 12192000"/>
              <a:gd name="connsiteY25" fmla="*/ 6858000 h 6858000"/>
              <a:gd name="connsiteX26" fmla="*/ 0 w 12192000"/>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0" h="6858000">
                <a:moveTo>
                  <a:pt x="5969925" y="446137"/>
                </a:moveTo>
                <a:cubicBezTo>
                  <a:pt x="5957277" y="446137"/>
                  <a:pt x="5944627" y="446908"/>
                  <a:pt x="5932287" y="448451"/>
                </a:cubicBezTo>
                <a:cubicBezTo>
                  <a:pt x="5911615" y="520027"/>
                  <a:pt x="5910689" y="597156"/>
                  <a:pt x="5932287" y="671046"/>
                </a:cubicBezTo>
                <a:cubicBezTo>
                  <a:pt x="5944627" y="672589"/>
                  <a:pt x="5957123" y="673360"/>
                  <a:pt x="5969925" y="673360"/>
                </a:cubicBezTo>
                <a:cubicBezTo>
                  <a:pt x="5987666" y="673360"/>
                  <a:pt x="6005251" y="671818"/>
                  <a:pt x="6022220" y="669042"/>
                </a:cubicBezTo>
                <a:lnTo>
                  <a:pt x="6022220" y="669000"/>
                </a:lnTo>
                <a:lnTo>
                  <a:pt x="6022331" y="668971"/>
                </a:lnTo>
                <a:lnTo>
                  <a:pt x="6044431" y="716091"/>
                </a:lnTo>
                <a:cubicBezTo>
                  <a:pt x="6050756" y="727042"/>
                  <a:pt x="6057698" y="737533"/>
                  <a:pt x="6065257" y="747714"/>
                </a:cubicBezTo>
                <a:cubicBezTo>
                  <a:pt x="6139919" y="729358"/>
                  <a:pt x="6206250" y="690175"/>
                  <a:pt x="6257771" y="636493"/>
                </a:cubicBezTo>
                <a:cubicBezTo>
                  <a:pt x="6245895" y="608571"/>
                  <a:pt x="6230005" y="582812"/>
                  <a:pt x="6210878" y="559826"/>
                </a:cubicBezTo>
                <a:cubicBezTo>
                  <a:pt x="6175707" y="602285"/>
                  <a:pt x="6129515" y="635287"/>
                  <a:pt x="6076795" y="654536"/>
                </a:cubicBezTo>
                <a:lnTo>
                  <a:pt x="6022331" y="668971"/>
                </a:lnTo>
                <a:lnTo>
                  <a:pt x="6022220" y="668736"/>
                </a:lnTo>
                <a:lnTo>
                  <a:pt x="6022220" y="668732"/>
                </a:lnTo>
                <a:cubicBezTo>
                  <a:pt x="5999543" y="608109"/>
                  <a:pt x="5996150" y="542241"/>
                  <a:pt x="6013273" y="478531"/>
                </a:cubicBezTo>
                <a:cubicBezTo>
                  <a:pt x="6015894" y="468968"/>
                  <a:pt x="6018827" y="459558"/>
                  <a:pt x="6022220" y="450456"/>
                </a:cubicBezTo>
                <a:cubicBezTo>
                  <a:pt x="6005251" y="447525"/>
                  <a:pt x="5987819" y="446137"/>
                  <a:pt x="5969925" y="446137"/>
                </a:cubicBezTo>
                <a:close/>
                <a:moveTo>
                  <a:pt x="6065258" y="371476"/>
                </a:moveTo>
                <a:cubicBezTo>
                  <a:pt x="6047364" y="395386"/>
                  <a:pt x="6032863" y="421918"/>
                  <a:pt x="6022220" y="450457"/>
                </a:cubicBezTo>
                <a:cubicBezTo>
                  <a:pt x="6097806" y="463260"/>
                  <a:pt x="6164138" y="503059"/>
                  <a:pt x="6211033" y="559673"/>
                </a:cubicBezTo>
                <a:cubicBezTo>
                  <a:pt x="6230160" y="536687"/>
                  <a:pt x="6246050" y="510771"/>
                  <a:pt x="6257926" y="483005"/>
                </a:cubicBezTo>
                <a:cubicBezTo>
                  <a:pt x="6206405" y="429014"/>
                  <a:pt x="6139919" y="389832"/>
                  <a:pt x="6065258" y="371476"/>
                </a:cubicBezTo>
                <a:close/>
                <a:moveTo>
                  <a:pt x="0" y="0"/>
                </a:moveTo>
                <a:lnTo>
                  <a:pt x="12192000" y="0"/>
                </a:lnTo>
                <a:lnTo>
                  <a:pt x="12192000" y="6858000"/>
                </a:lnTo>
                <a:lnTo>
                  <a:pt x="0" y="6858000"/>
                </a:lnTo>
                <a:close/>
              </a:path>
            </a:pathLst>
          </a:custGeom>
          <a:solidFill>
            <a:schemeClr val="bg1">
              <a:lumMod val="95000"/>
            </a:schemeClr>
          </a:solidFill>
        </p:spPr>
        <p:txBody>
          <a:bodyPr wrap="square" tIns="108000">
            <a:noAutofit/>
          </a:bodyPr>
          <a:lstStyle>
            <a:lvl1pPr marL="0" indent="0" algn="ctr">
              <a:buNone/>
              <a:defRPr sz="1000">
                <a:solidFill>
                  <a:schemeClr val="accent2"/>
                </a:solidFill>
              </a:defRPr>
            </a:lvl1pPr>
          </a:lstStyle>
          <a:p>
            <a:r>
              <a:rPr lang="en-US" dirty="0"/>
              <a:t>Drag picture file here or click </a:t>
            </a:r>
            <a:r>
              <a:rPr lang="en-US" noProof="0" dirty="0"/>
              <a:t>center</a:t>
            </a:r>
            <a:r>
              <a:rPr lang="en-US" dirty="0"/>
              <a:t> icon to insert light image</a:t>
            </a:r>
          </a:p>
          <a:p>
            <a:endParaRPr lang="en-GB" dirty="0"/>
          </a:p>
        </p:txBody>
      </p:sp>
      <p:sp>
        <p:nvSpPr>
          <p:cNvPr id="3" name="Text Placeholder 9">
            <a:extLst>
              <a:ext uri="{FF2B5EF4-FFF2-40B4-BE49-F238E27FC236}">
                <a16:creationId xmlns:a16="http://schemas.microsoft.com/office/drawing/2014/main" id="{6E57A2C4-59D9-2771-7F7C-85AB94B2718D}"/>
              </a:ext>
            </a:extLst>
          </p:cNvPr>
          <p:cNvSpPr>
            <a:spLocks noGrp="1"/>
          </p:cNvSpPr>
          <p:nvPr>
            <p:ph type="body" sz="quarter" idx="16" hasCustomPrompt="1"/>
          </p:nvPr>
        </p:nvSpPr>
        <p:spPr>
          <a:xfrm>
            <a:off x="1487487" y="2500384"/>
            <a:ext cx="9217026" cy="1030130"/>
          </a:xfrm>
          <a:prstGeom prst="rect">
            <a:avLst/>
          </a:prstGeom>
        </p:spPr>
        <p:txBody>
          <a:bodyPr lIns="0" tIns="36000" rIns="0" bIns="0" anchor="b" anchorCtr="0">
            <a:noAutofit/>
          </a:bodyPr>
          <a:lstStyle>
            <a:lvl1pPr marL="0" indent="0" algn="ctr">
              <a:lnSpc>
                <a:spcPct val="85000"/>
              </a:lnSpc>
              <a:spcBef>
                <a:spcPts val="0"/>
              </a:spcBef>
              <a:buNone/>
              <a:defRPr sz="3600">
                <a:solidFill>
                  <a:schemeClr val="tx1"/>
                </a:solidFill>
                <a:latin typeface="+mj-lt"/>
              </a:defRPr>
            </a:lvl1pPr>
          </a:lstStyle>
          <a:p>
            <a:pPr lvl="0"/>
            <a:r>
              <a:rPr lang="en-US" dirty="0"/>
              <a:t>Section break one line</a:t>
            </a:r>
          </a:p>
        </p:txBody>
      </p:sp>
      <p:sp>
        <p:nvSpPr>
          <p:cNvPr id="4" name="Text Placeholder 9">
            <a:extLst>
              <a:ext uri="{FF2B5EF4-FFF2-40B4-BE49-F238E27FC236}">
                <a16:creationId xmlns:a16="http://schemas.microsoft.com/office/drawing/2014/main" id="{EF52E4A2-526B-92C0-3BC8-41B3956FCFBA}"/>
              </a:ext>
            </a:extLst>
          </p:cNvPr>
          <p:cNvSpPr>
            <a:spLocks noGrp="1"/>
          </p:cNvSpPr>
          <p:nvPr>
            <p:ph type="body" sz="quarter" idx="17" hasCustomPrompt="1"/>
          </p:nvPr>
        </p:nvSpPr>
        <p:spPr>
          <a:xfrm>
            <a:off x="1487487" y="3659011"/>
            <a:ext cx="9213525" cy="281703"/>
          </a:xfrm>
          <a:prstGeom prst="rect">
            <a:avLst/>
          </a:prstGeom>
        </p:spPr>
        <p:txBody>
          <a:bodyPr lIns="0" tIns="36000" rIns="0" bIns="0" anchor="t" anchorCtr="0">
            <a:noAutofit/>
          </a:bodyPr>
          <a:lstStyle>
            <a:lvl1pPr marL="0" indent="0" algn="ctr">
              <a:lnSpc>
                <a:spcPct val="85000"/>
              </a:lnSpc>
              <a:buNone/>
              <a:defRPr sz="2000">
                <a:solidFill>
                  <a:schemeClr val="tx1"/>
                </a:solidFill>
                <a:latin typeface="+mn-lt"/>
              </a:defRPr>
            </a:lvl1pPr>
          </a:lstStyle>
          <a:p>
            <a:pPr lvl="0"/>
            <a:r>
              <a:rPr lang="en-US" dirty="0"/>
              <a:t>Section break subtitle here</a:t>
            </a:r>
          </a:p>
        </p:txBody>
      </p:sp>
    </p:spTree>
    <p:extLst>
      <p:ext uri="{BB962C8B-B14F-4D97-AF65-F5344CB8AC3E}">
        <p14:creationId xmlns:p14="http://schemas.microsoft.com/office/powerpoint/2010/main" val="56020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0:50 - 1 line only">
    <p:bg>
      <p:bgPr>
        <a:solidFill>
          <a:srgbClr val="FAF5FF"/>
        </a:solidFill>
        <a:effectLst/>
      </p:bgPr>
    </p:bg>
    <p:spTree>
      <p:nvGrpSpPr>
        <p:cNvPr id="1" name=""/>
        <p:cNvGrpSpPr/>
        <p:nvPr/>
      </p:nvGrpSpPr>
      <p:grpSpPr>
        <a:xfrm>
          <a:off x="0" y="0"/>
          <a:ext cx="0" cy="0"/>
          <a:chOff x="0" y="0"/>
          <a:chExt cx="0" cy="0"/>
        </a:xfrm>
      </p:grpSpPr>
      <p:sp>
        <p:nvSpPr>
          <p:cNvPr id="24" name="Picture Placeholder 177">
            <a:extLst>
              <a:ext uri="{FF2B5EF4-FFF2-40B4-BE49-F238E27FC236}">
                <a16:creationId xmlns:a16="http://schemas.microsoft.com/office/drawing/2014/main" id="{EBF07732-6455-6288-ADD7-82EA3A3699BF}"/>
              </a:ext>
            </a:extLst>
          </p:cNvPr>
          <p:cNvSpPr>
            <a:spLocks noGrp="1"/>
          </p:cNvSpPr>
          <p:nvPr>
            <p:ph type="pic" sz="quarter" idx="21" hasCustomPrompt="1"/>
          </p:nvPr>
        </p:nvSpPr>
        <p:spPr>
          <a:xfrm>
            <a:off x="4062088" y="0"/>
            <a:ext cx="8129913" cy="6858000"/>
          </a:xfrm>
          <a:custGeom>
            <a:avLst/>
            <a:gdLst>
              <a:gd name="connsiteX0" fmla="*/ 4064325 w 8129913"/>
              <a:gd name="connsiteY0" fmla="*/ 0 h 6858000"/>
              <a:gd name="connsiteX1" fmla="*/ 8129913 w 8129913"/>
              <a:gd name="connsiteY1" fmla="*/ 0 h 6858000"/>
              <a:gd name="connsiteX2" fmla="*/ 8129913 w 8129913"/>
              <a:gd name="connsiteY2" fmla="*/ 6858000 h 6858000"/>
              <a:gd name="connsiteX3" fmla="*/ 0 w 812991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29913" h="6858000">
                <a:moveTo>
                  <a:pt x="4064325" y="0"/>
                </a:moveTo>
                <a:lnTo>
                  <a:pt x="8129913" y="0"/>
                </a:lnTo>
                <a:lnTo>
                  <a:pt x="8129913" y="6858000"/>
                </a:lnTo>
                <a:lnTo>
                  <a:pt x="0" y="6858000"/>
                </a:lnTo>
                <a:close/>
              </a:path>
            </a:pathLst>
          </a:custGeom>
          <a:solidFill>
            <a:schemeClr val="bg1">
              <a:lumMod val="95000"/>
            </a:schemeClr>
          </a:solidFill>
          <a:ln>
            <a:noFill/>
          </a:ln>
        </p:spPr>
        <p:txBody>
          <a:bodyPr wrap="square" lIns="540000" tIns="0" bIns="108000" anchor="b" anchorCtr="0">
            <a:noAutofit/>
          </a:bodyPr>
          <a:lstStyle>
            <a:lvl1pPr marL="0" indent="0" algn="ctr">
              <a:buNone/>
              <a:defRPr sz="1000">
                <a:solidFill>
                  <a:schemeClr val="accent2"/>
                </a:solidFill>
                <a:latin typeface="+mn-lt"/>
              </a:defRPr>
            </a:lvl1pPr>
          </a:lstStyle>
          <a:p>
            <a:pPr lvl="0"/>
            <a:r>
              <a:rPr lang="en-US" dirty="0"/>
              <a:t>Drag picture file here to insert image</a:t>
            </a:r>
          </a:p>
        </p:txBody>
      </p:sp>
      <p:sp>
        <p:nvSpPr>
          <p:cNvPr id="26" name="Text Placeholder 9">
            <a:extLst>
              <a:ext uri="{FF2B5EF4-FFF2-40B4-BE49-F238E27FC236}">
                <a16:creationId xmlns:a16="http://schemas.microsoft.com/office/drawing/2014/main" id="{D21ECA6D-9164-BCFE-CCD2-81392195A886}"/>
              </a:ext>
            </a:extLst>
          </p:cNvPr>
          <p:cNvSpPr>
            <a:spLocks noGrp="1"/>
          </p:cNvSpPr>
          <p:nvPr>
            <p:ph type="body" sz="quarter" idx="17" hasCustomPrompt="1"/>
          </p:nvPr>
        </p:nvSpPr>
        <p:spPr>
          <a:xfrm>
            <a:off x="550864" y="3628806"/>
            <a:ext cx="4944964" cy="281703"/>
          </a:xfrm>
          <a:prstGeom prst="rect">
            <a:avLst/>
          </a:prstGeom>
        </p:spPr>
        <p:txBody>
          <a:bodyPr lIns="0" tIns="36000" rIns="0" bIns="0" anchor="b" anchorCtr="0">
            <a:noAutofit/>
          </a:bodyPr>
          <a:lstStyle>
            <a:lvl1pPr marL="0" indent="0" algn="l">
              <a:lnSpc>
                <a:spcPct val="85000"/>
              </a:lnSpc>
              <a:buNone/>
              <a:defRPr sz="2400">
                <a:solidFill>
                  <a:schemeClr val="tx1"/>
                </a:solidFill>
                <a:latin typeface="+mn-lt"/>
              </a:defRPr>
            </a:lvl1pPr>
          </a:lstStyle>
          <a:p>
            <a:pPr lvl="0"/>
            <a:r>
              <a:rPr lang="en-US" dirty="0"/>
              <a:t>Presentation subtitle here</a:t>
            </a:r>
          </a:p>
        </p:txBody>
      </p:sp>
      <p:sp>
        <p:nvSpPr>
          <p:cNvPr id="2" name="Title 1">
            <a:extLst>
              <a:ext uri="{FF2B5EF4-FFF2-40B4-BE49-F238E27FC236}">
                <a16:creationId xmlns:a16="http://schemas.microsoft.com/office/drawing/2014/main" id="{BF1336CA-7DCF-BDE0-7642-649B06AFB078}"/>
              </a:ext>
            </a:extLst>
          </p:cNvPr>
          <p:cNvSpPr>
            <a:spLocks noGrp="1"/>
          </p:cNvSpPr>
          <p:nvPr>
            <p:ph type="title"/>
          </p:nvPr>
        </p:nvSpPr>
        <p:spPr>
          <a:xfrm>
            <a:off x="550864" y="2505075"/>
            <a:ext cx="4944964" cy="1039375"/>
          </a:xfrm>
        </p:spPr>
        <p:txBody>
          <a:bodyPr/>
          <a:lstStyle>
            <a:lvl1pPr>
              <a:defRPr lang="en-US" sz="3600" kern="1200" dirty="0">
                <a:solidFill>
                  <a:schemeClr val="accent2"/>
                </a:solidFill>
                <a:latin typeface="+mj-lt"/>
                <a:ea typeface="+mn-ea"/>
                <a:cs typeface="+mn-cs"/>
              </a:defRPr>
            </a:lvl1pPr>
          </a:lstStyle>
          <a:p>
            <a:r>
              <a:rPr lang="en-US" dirty="0"/>
              <a:t>Click to edit Master title style</a:t>
            </a:r>
          </a:p>
        </p:txBody>
      </p:sp>
    </p:spTree>
    <p:extLst>
      <p:ext uri="{BB962C8B-B14F-4D97-AF65-F5344CB8AC3E}">
        <p14:creationId xmlns:p14="http://schemas.microsoft.com/office/powerpoint/2010/main" val="214194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p:spPr>
        <p:txBody>
          <a:body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p:spPr>
        <p:txBody>
          <a:bodyPr/>
          <a:lstStyle/>
          <a:p>
            <a:fld id="{F59CD943-D024-467A-B36E-F11E1285ED75}" type="slidenum">
              <a:rPr lang="en-GB" smtClean="0"/>
              <a:pPr/>
              <a:t>‹#›</a:t>
            </a:fld>
            <a:endParaRPr lang="en-GB"/>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a:noFill/>
        </p:spPr>
        <p:txBody>
          <a:bodyPr vert="horz" lIns="0" tIns="0" rIns="0" bIns="0" rtlCol="0">
            <a:noAutofit/>
          </a:bodyPr>
          <a:lstStyle>
            <a:lvl1pPr>
              <a:defRPr lang="en-US"/>
            </a:lvl1pPr>
            <a:lvl2pPr>
              <a:defRPr lang="en-US"/>
            </a:lvl2pPr>
            <a:lvl3pPr>
              <a:defRPr lang="en-US"/>
            </a:lvl3pPr>
            <a:lvl4pPr>
              <a:defRPr lang="en-US"/>
            </a:lvl4pPr>
            <a:lvl5pPr>
              <a:defRPr lang="en-GB"/>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422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1 Dark Image / Big Sta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F9F325-89C8-9A4F-6B42-94EF0B9A0275}"/>
              </a:ext>
            </a:extLst>
          </p:cNvPr>
          <p:cNvSpPr/>
          <p:nvPr userDrawn="1"/>
        </p:nvSpPr>
        <p:spPr>
          <a:xfrm>
            <a:off x="0" y="6129338"/>
            <a:ext cx="2279650" cy="728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dark, lit, white, light&#10;&#10;Description automatically generated">
            <a:extLst>
              <a:ext uri="{FF2B5EF4-FFF2-40B4-BE49-F238E27FC236}">
                <a16:creationId xmlns:a16="http://schemas.microsoft.com/office/drawing/2014/main" id="{F3AC6818-4D80-7C27-6F3D-8D1DFA9EF1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040689" y="1"/>
            <a:ext cx="4151312" cy="6858000"/>
          </a:xfrm>
          <a:prstGeom prst="rect">
            <a:avLst/>
          </a:prstGeom>
        </p:spPr>
      </p:pic>
      <p:sp>
        <p:nvSpPr>
          <p:cNvPr id="43" name="Picture Placeholder 42">
            <a:extLst>
              <a:ext uri="{FF2B5EF4-FFF2-40B4-BE49-F238E27FC236}">
                <a16:creationId xmlns:a16="http://schemas.microsoft.com/office/drawing/2014/main" id="{C6FE3766-7949-D482-997B-F037BAB90A2C}"/>
              </a:ext>
            </a:extLst>
          </p:cNvPr>
          <p:cNvSpPr>
            <a:spLocks noGrp="1"/>
          </p:cNvSpPr>
          <p:nvPr>
            <p:ph type="pic" sz="quarter" idx="20" hasCustomPrompt="1"/>
          </p:nvPr>
        </p:nvSpPr>
        <p:spPr>
          <a:xfrm>
            <a:off x="0" y="0"/>
            <a:ext cx="8040688" cy="6858000"/>
          </a:xfrm>
          <a:custGeom>
            <a:avLst/>
            <a:gdLst>
              <a:gd name="connsiteX0" fmla="*/ 1592699 w 8040688"/>
              <a:gd name="connsiteY0" fmla="*/ 6492423 h 6858000"/>
              <a:gd name="connsiteX1" fmla="*/ 1592699 w 8040688"/>
              <a:gd name="connsiteY1" fmla="*/ 6501164 h 6858000"/>
              <a:gd name="connsiteX2" fmla="*/ 1592546 w 8040688"/>
              <a:gd name="connsiteY2" fmla="*/ 6504388 h 6858000"/>
              <a:gd name="connsiteX3" fmla="*/ 1568857 w 8040688"/>
              <a:gd name="connsiteY3" fmla="*/ 6522619 h 6858000"/>
              <a:gd name="connsiteX4" fmla="*/ 1551438 w 8040688"/>
              <a:gd name="connsiteY4" fmla="*/ 6508315 h 6858000"/>
              <a:gd name="connsiteX5" fmla="*/ 1568857 w 8040688"/>
              <a:gd name="connsiteY5" fmla="*/ 6495071 h 6858000"/>
              <a:gd name="connsiteX6" fmla="*/ 1581983 w 8040688"/>
              <a:gd name="connsiteY6" fmla="*/ 6495071 h 6858000"/>
              <a:gd name="connsiteX7" fmla="*/ 1592699 w 8040688"/>
              <a:gd name="connsiteY7" fmla="*/ 6492423 h 6858000"/>
              <a:gd name="connsiteX8" fmla="*/ 1172060 w 8040688"/>
              <a:gd name="connsiteY8" fmla="*/ 6492423 h 6858000"/>
              <a:gd name="connsiteX9" fmla="*/ 1172060 w 8040688"/>
              <a:gd name="connsiteY9" fmla="*/ 6501164 h 6858000"/>
              <a:gd name="connsiteX10" fmla="*/ 1171906 w 8040688"/>
              <a:gd name="connsiteY10" fmla="*/ 6504389 h 6858000"/>
              <a:gd name="connsiteX11" fmla="*/ 1148216 w 8040688"/>
              <a:gd name="connsiteY11" fmla="*/ 6522619 h 6858000"/>
              <a:gd name="connsiteX12" fmla="*/ 1130802 w 8040688"/>
              <a:gd name="connsiteY12" fmla="*/ 6508315 h 6858000"/>
              <a:gd name="connsiteX13" fmla="*/ 1148216 w 8040688"/>
              <a:gd name="connsiteY13" fmla="*/ 6495071 h 6858000"/>
              <a:gd name="connsiteX14" fmla="*/ 1161343 w 8040688"/>
              <a:gd name="connsiteY14" fmla="*/ 6495071 h 6858000"/>
              <a:gd name="connsiteX15" fmla="*/ 1172060 w 8040688"/>
              <a:gd name="connsiteY15" fmla="*/ 6492423 h 6858000"/>
              <a:gd name="connsiteX16" fmla="*/ 1796056 w 8040688"/>
              <a:gd name="connsiteY16" fmla="*/ 6448718 h 6858000"/>
              <a:gd name="connsiteX17" fmla="*/ 1823115 w 8040688"/>
              <a:gd name="connsiteY17" fmla="*/ 6470969 h 6858000"/>
              <a:gd name="connsiteX18" fmla="*/ 1768190 w 8040688"/>
              <a:gd name="connsiteY18" fmla="*/ 6470969 h 6858000"/>
              <a:gd name="connsiteX19" fmla="*/ 1796056 w 8040688"/>
              <a:gd name="connsiteY19" fmla="*/ 6448718 h 6858000"/>
              <a:gd name="connsiteX20" fmla="*/ 1385331 w 8040688"/>
              <a:gd name="connsiteY20" fmla="*/ 6423290 h 6858000"/>
              <a:gd name="connsiteX21" fmla="*/ 1427128 w 8040688"/>
              <a:gd name="connsiteY21" fmla="*/ 6544605 h 6858000"/>
              <a:gd name="connsiteX22" fmla="*/ 1470261 w 8040688"/>
              <a:gd name="connsiteY22" fmla="*/ 6544605 h 6858000"/>
              <a:gd name="connsiteX23" fmla="*/ 1513932 w 8040688"/>
              <a:gd name="connsiteY23" fmla="*/ 6423290 h 6858000"/>
              <a:gd name="connsiteX24" fmla="*/ 1477223 w 8040688"/>
              <a:gd name="connsiteY24" fmla="*/ 6423290 h 6858000"/>
              <a:gd name="connsiteX25" fmla="*/ 1449367 w 8040688"/>
              <a:gd name="connsiteY25" fmla="*/ 6507521 h 6858000"/>
              <a:gd name="connsiteX26" fmla="*/ 1423104 w 8040688"/>
              <a:gd name="connsiteY26" fmla="*/ 6423290 h 6858000"/>
              <a:gd name="connsiteX27" fmla="*/ 1319153 w 8040688"/>
              <a:gd name="connsiteY27" fmla="*/ 6423290 h 6858000"/>
              <a:gd name="connsiteX28" fmla="*/ 1319153 w 8040688"/>
              <a:gd name="connsiteY28" fmla="*/ 6452426 h 6858000"/>
              <a:gd name="connsiteX29" fmla="*/ 1336299 w 8040688"/>
              <a:gd name="connsiteY29" fmla="*/ 6452426 h 6858000"/>
              <a:gd name="connsiteX30" fmla="*/ 1336299 w 8040688"/>
              <a:gd name="connsiteY30" fmla="*/ 6544604 h 6858000"/>
              <a:gd name="connsiteX31" fmla="*/ 1371127 w 8040688"/>
              <a:gd name="connsiteY31" fmla="*/ 6544604 h 6858000"/>
              <a:gd name="connsiteX32" fmla="*/ 1371127 w 8040688"/>
              <a:gd name="connsiteY32" fmla="*/ 6423290 h 6858000"/>
              <a:gd name="connsiteX33" fmla="*/ 1293161 w 8040688"/>
              <a:gd name="connsiteY33" fmla="*/ 6421700 h 6858000"/>
              <a:gd name="connsiteX34" fmla="*/ 1261280 w 8040688"/>
              <a:gd name="connsiteY34" fmla="*/ 6442626 h 6858000"/>
              <a:gd name="connsiteX35" fmla="*/ 1261280 w 8040688"/>
              <a:gd name="connsiteY35" fmla="*/ 6423290 h 6858000"/>
              <a:gd name="connsiteX36" fmla="*/ 1227522 w 8040688"/>
              <a:gd name="connsiteY36" fmla="*/ 6423290 h 6858000"/>
              <a:gd name="connsiteX37" fmla="*/ 1227522 w 8040688"/>
              <a:gd name="connsiteY37" fmla="*/ 6544604 h 6858000"/>
              <a:gd name="connsiteX38" fmla="*/ 1262352 w 8040688"/>
              <a:gd name="connsiteY38" fmla="*/ 6544604 h 6858000"/>
              <a:gd name="connsiteX39" fmla="*/ 1262352 w 8040688"/>
              <a:gd name="connsiteY39" fmla="*/ 6486596 h 6858000"/>
              <a:gd name="connsiteX40" fmla="*/ 1288073 w 8040688"/>
              <a:gd name="connsiteY40" fmla="*/ 6457194 h 6858000"/>
              <a:gd name="connsiteX41" fmla="*/ 1302808 w 8040688"/>
              <a:gd name="connsiteY41" fmla="*/ 6457194 h 6858000"/>
              <a:gd name="connsiteX42" fmla="*/ 1302808 w 8040688"/>
              <a:gd name="connsiteY42" fmla="*/ 6422760 h 6858000"/>
              <a:gd name="connsiteX43" fmla="*/ 1293161 w 8040688"/>
              <a:gd name="connsiteY43" fmla="*/ 6421700 h 6858000"/>
              <a:gd name="connsiteX44" fmla="*/ 1796056 w 8040688"/>
              <a:gd name="connsiteY44" fmla="*/ 6420112 h 6858000"/>
              <a:gd name="connsiteX45" fmla="*/ 1791956 w 8040688"/>
              <a:gd name="connsiteY45" fmla="*/ 6420138 h 6858000"/>
              <a:gd name="connsiteX46" fmla="*/ 1732297 w 8040688"/>
              <a:gd name="connsiteY46" fmla="*/ 6483948 h 6858000"/>
              <a:gd name="connsiteX47" fmla="*/ 1770879 w 8040688"/>
              <a:gd name="connsiteY47" fmla="*/ 6541990 h 6858000"/>
              <a:gd name="connsiteX48" fmla="*/ 1857943 w 8040688"/>
              <a:gd name="connsiteY48" fmla="*/ 6509641 h 6858000"/>
              <a:gd name="connsiteX49" fmla="*/ 1821781 w 8040688"/>
              <a:gd name="connsiteY49" fmla="*/ 6505933 h 6858000"/>
              <a:gd name="connsiteX50" fmla="*/ 1802269 w 8040688"/>
              <a:gd name="connsiteY50" fmla="*/ 6518046 h 6858000"/>
              <a:gd name="connsiteX51" fmla="*/ 1768997 w 8040688"/>
              <a:gd name="connsiteY51" fmla="*/ 6494013 h 6858000"/>
              <a:gd name="connsiteX52" fmla="*/ 1860353 w 8040688"/>
              <a:gd name="connsiteY52" fmla="*/ 6494013 h 6858000"/>
              <a:gd name="connsiteX53" fmla="*/ 1860353 w 8040688"/>
              <a:gd name="connsiteY53" fmla="*/ 6492689 h 6858000"/>
              <a:gd name="connsiteX54" fmla="*/ 1796056 w 8040688"/>
              <a:gd name="connsiteY54" fmla="*/ 6420112 h 6858000"/>
              <a:gd name="connsiteX55" fmla="*/ 1574215 w 8040688"/>
              <a:gd name="connsiteY55" fmla="*/ 6420111 h 6858000"/>
              <a:gd name="connsiteX56" fmla="*/ 1521700 w 8040688"/>
              <a:gd name="connsiteY56" fmla="*/ 6434944 h 6858000"/>
              <a:gd name="connsiteX57" fmla="*/ 1535364 w 8040688"/>
              <a:gd name="connsiteY57" fmla="*/ 6460902 h 6858000"/>
              <a:gd name="connsiteX58" fmla="*/ 1572342 w 8040688"/>
              <a:gd name="connsiteY58" fmla="*/ 6449512 h 6858000"/>
              <a:gd name="connsiteX59" fmla="*/ 1592699 w 8040688"/>
              <a:gd name="connsiteY59" fmla="*/ 6463816 h 6858000"/>
              <a:gd name="connsiteX60" fmla="*/ 1592699 w 8040688"/>
              <a:gd name="connsiteY60" fmla="*/ 6465140 h 6858000"/>
              <a:gd name="connsiteX61" fmla="*/ 1584124 w 8040688"/>
              <a:gd name="connsiteY61" fmla="*/ 6472292 h 6858000"/>
              <a:gd name="connsiteX62" fmla="*/ 1560013 w 8040688"/>
              <a:gd name="connsiteY62" fmla="*/ 6472292 h 6858000"/>
              <a:gd name="connsiteX63" fmla="*/ 1515545 w 8040688"/>
              <a:gd name="connsiteY63" fmla="*/ 6509640 h 6858000"/>
              <a:gd name="connsiteX64" fmla="*/ 1515603 w 8040688"/>
              <a:gd name="connsiteY64" fmla="*/ 6510750 h 6858000"/>
              <a:gd name="connsiteX65" fmla="*/ 1558409 w 8040688"/>
              <a:gd name="connsiteY65" fmla="*/ 6547782 h 6858000"/>
              <a:gd name="connsiteX66" fmla="*/ 1592699 w 8040688"/>
              <a:gd name="connsiteY66" fmla="*/ 6533214 h 6858000"/>
              <a:gd name="connsiteX67" fmla="*/ 1592699 w 8040688"/>
              <a:gd name="connsiteY67" fmla="*/ 6544604 h 6858000"/>
              <a:gd name="connsiteX68" fmla="*/ 1627527 w 8040688"/>
              <a:gd name="connsiteY68" fmla="*/ 6544604 h 6858000"/>
              <a:gd name="connsiteX69" fmla="*/ 1627527 w 8040688"/>
              <a:gd name="connsiteY69" fmla="*/ 6464875 h 6858000"/>
              <a:gd name="connsiteX70" fmla="*/ 1574215 w 8040688"/>
              <a:gd name="connsiteY70" fmla="*/ 6420111 h 6858000"/>
              <a:gd name="connsiteX71" fmla="*/ 1153574 w 8040688"/>
              <a:gd name="connsiteY71" fmla="*/ 6420111 h 6858000"/>
              <a:gd name="connsiteX72" fmla="*/ 1101062 w 8040688"/>
              <a:gd name="connsiteY72" fmla="*/ 6434944 h 6858000"/>
              <a:gd name="connsiteX73" fmla="*/ 1114726 w 8040688"/>
              <a:gd name="connsiteY73" fmla="*/ 6460902 h 6858000"/>
              <a:gd name="connsiteX74" fmla="*/ 1151699 w 8040688"/>
              <a:gd name="connsiteY74" fmla="*/ 6449512 h 6858000"/>
              <a:gd name="connsiteX75" fmla="*/ 1172060 w 8040688"/>
              <a:gd name="connsiteY75" fmla="*/ 6463816 h 6858000"/>
              <a:gd name="connsiteX76" fmla="*/ 1172060 w 8040688"/>
              <a:gd name="connsiteY76" fmla="*/ 6465140 h 6858000"/>
              <a:gd name="connsiteX77" fmla="*/ 1163487 w 8040688"/>
              <a:gd name="connsiteY77" fmla="*/ 6472292 h 6858000"/>
              <a:gd name="connsiteX78" fmla="*/ 1139375 w 8040688"/>
              <a:gd name="connsiteY78" fmla="*/ 6472292 h 6858000"/>
              <a:gd name="connsiteX79" fmla="*/ 1094901 w 8040688"/>
              <a:gd name="connsiteY79" fmla="*/ 6509640 h 6858000"/>
              <a:gd name="connsiteX80" fmla="*/ 1094960 w 8040688"/>
              <a:gd name="connsiteY80" fmla="*/ 6510749 h 6858000"/>
              <a:gd name="connsiteX81" fmla="*/ 1137766 w 8040688"/>
              <a:gd name="connsiteY81" fmla="*/ 6547782 h 6858000"/>
              <a:gd name="connsiteX82" fmla="*/ 1172060 w 8040688"/>
              <a:gd name="connsiteY82" fmla="*/ 6533214 h 6858000"/>
              <a:gd name="connsiteX83" fmla="*/ 1172060 w 8040688"/>
              <a:gd name="connsiteY83" fmla="*/ 6544604 h 6858000"/>
              <a:gd name="connsiteX84" fmla="*/ 1206890 w 8040688"/>
              <a:gd name="connsiteY84" fmla="*/ 6544604 h 6858000"/>
              <a:gd name="connsiteX85" fmla="*/ 1206890 w 8040688"/>
              <a:gd name="connsiteY85" fmla="*/ 6464875 h 6858000"/>
              <a:gd name="connsiteX86" fmla="*/ 1153574 w 8040688"/>
              <a:gd name="connsiteY86" fmla="*/ 6420111 h 6858000"/>
              <a:gd name="connsiteX87" fmla="*/ 568575 w 8040688"/>
              <a:gd name="connsiteY87" fmla="*/ 6383429 h 6858000"/>
              <a:gd name="connsiteX88" fmla="*/ 568549 w 8040688"/>
              <a:gd name="connsiteY88" fmla="*/ 6520396 h 6858000"/>
              <a:gd name="connsiteX89" fmla="*/ 624511 w 8040688"/>
              <a:gd name="connsiteY89" fmla="*/ 6519097 h 6858000"/>
              <a:gd name="connsiteX90" fmla="*/ 618898 w 8040688"/>
              <a:gd name="connsiteY90" fmla="*/ 6402004 h 6858000"/>
              <a:gd name="connsiteX91" fmla="*/ 624479 w 8040688"/>
              <a:gd name="connsiteY91" fmla="*/ 6384725 h 6858000"/>
              <a:gd name="connsiteX92" fmla="*/ 568575 w 8040688"/>
              <a:gd name="connsiteY92" fmla="*/ 6383429 h 6858000"/>
              <a:gd name="connsiteX93" fmla="*/ 1659953 w 8040688"/>
              <a:gd name="connsiteY93" fmla="*/ 6377201 h 6858000"/>
              <a:gd name="connsiteX94" fmla="*/ 1659953 w 8040688"/>
              <a:gd name="connsiteY94" fmla="*/ 6423290 h 6858000"/>
              <a:gd name="connsiteX95" fmla="*/ 1640662 w 8040688"/>
              <a:gd name="connsiteY95" fmla="*/ 6423290 h 6858000"/>
              <a:gd name="connsiteX96" fmla="*/ 1640662 w 8040688"/>
              <a:gd name="connsiteY96" fmla="*/ 6452426 h 6858000"/>
              <a:gd name="connsiteX97" fmla="*/ 1659953 w 8040688"/>
              <a:gd name="connsiteY97" fmla="*/ 6452426 h 6858000"/>
              <a:gd name="connsiteX98" fmla="*/ 1659953 w 8040688"/>
              <a:gd name="connsiteY98" fmla="*/ 6518911 h 6858000"/>
              <a:gd name="connsiteX99" fmla="*/ 1695318 w 8040688"/>
              <a:gd name="connsiteY99" fmla="*/ 6546194 h 6858000"/>
              <a:gd name="connsiteX100" fmla="*/ 1722377 w 8040688"/>
              <a:gd name="connsiteY100" fmla="*/ 6544604 h 6858000"/>
              <a:gd name="connsiteX101" fmla="*/ 1722377 w 8040688"/>
              <a:gd name="connsiteY101" fmla="*/ 6515203 h 6858000"/>
              <a:gd name="connsiteX102" fmla="*/ 1706303 w 8040688"/>
              <a:gd name="connsiteY102" fmla="*/ 6515998 h 6858000"/>
              <a:gd name="connsiteX103" fmla="*/ 1694780 w 8040688"/>
              <a:gd name="connsiteY103" fmla="*/ 6507256 h 6858000"/>
              <a:gd name="connsiteX104" fmla="*/ 1694780 w 8040688"/>
              <a:gd name="connsiteY104" fmla="*/ 6452426 h 6858000"/>
              <a:gd name="connsiteX105" fmla="*/ 1721302 w 8040688"/>
              <a:gd name="connsiteY105" fmla="*/ 6452426 h 6858000"/>
              <a:gd name="connsiteX106" fmla="*/ 1721302 w 8040688"/>
              <a:gd name="connsiteY106" fmla="*/ 6423290 h 6858000"/>
              <a:gd name="connsiteX107" fmla="*/ 1694780 w 8040688"/>
              <a:gd name="connsiteY107" fmla="*/ 6423290 h 6858000"/>
              <a:gd name="connsiteX108" fmla="*/ 1694780 w 8040688"/>
              <a:gd name="connsiteY108" fmla="*/ 6377201 h 6858000"/>
              <a:gd name="connsiteX109" fmla="*/ 1884617 w 8040688"/>
              <a:gd name="connsiteY109" fmla="*/ 6359355 h 6858000"/>
              <a:gd name="connsiteX110" fmla="*/ 1884617 w 8040688"/>
              <a:gd name="connsiteY110" fmla="*/ 6392335 h 6858000"/>
              <a:gd name="connsiteX111" fmla="*/ 1893998 w 8040688"/>
              <a:gd name="connsiteY111" fmla="*/ 6392335 h 6858000"/>
              <a:gd name="connsiteX112" fmla="*/ 1893998 w 8040688"/>
              <a:gd name="connsiteY112" fmla="*/ 6373492 h 6858000"/>
              <a:gd name="connsiteX113" fmla="*/ 1898291 w 8040688"/>
              <a:gd name="connsiteY113" fmla="*/ 6385270 h 6858000"/>
              <a:gd name="connsiteX114" fmla="*/ 1905819 w 8040688"/>
              <a:gd name="connsiteY114" fmla="*/ 6385270 h 6858000"/>
              <a:gd name="connsiteX115" fmla="*/ 1910111 w 8040688"/>
              <a:gd name="connsiteY115" fmla="*/ 6373492 h 6858000"/>
              <a:gd name="connsiteX116" fmla="*/ 1910111 w 8040688"/>
              <a:gd name="connsiteY116" fmla="*/ 6392335 h 6858000"/>
              <a:gd name="connsiteX117" fmla="*/ 1919685 w 8040688"/>
              <a:gd name="connsiteY117" fmla="*/ 6392335 h 6858000"/>
              <a:gd name="connsiteX118" fmla="*/ 1919685 w 8040688"/>
              <a:gd name="connsiteY118" fmla="*/ 6359355 h 6858000"/>
              <a:gd name="connsiteX119" fmla="*/ 1907566 w 8040688"/>
              <a:gd name="connsiteY119" fmla="*/ 6359355 h 6858000"/>
              <a:gd name="connsiteX120" fmla="*/ 1902362 w 8040688"/>
              <a:gd name="connsiteY120" fmla="*/ 6373114 h 6858000"/>
              <a:gd name="connsiteX121" fmla="*/ 1897494 w 8040688"/>
              <a:gd name="connsiteY121" fmla="*/ 6359355 h 6858000"/>
              <a:gd name="connsiteX122" fmla="*/ 1850683 w 8040688"/>
              <a:gd name="connsiteY122" fmla="*/ 6359355 h 6858000"/>
              <a:gd name="connsiteX123" fmla="*/ 1850683 w 8040688"/>
              <a:gd name="connsiteY123" fmla="*/ 6367929 h 6858000"/>
              <a:gd name="connsiteX124" fmla="*/ 1860074 w 8040688"/>
              <a:gd name="connsiteY124" fmla="*/ 6367929 h 6858000"/>
              <a:gd name="connsiteX125" fmla="*/ 1860074 w 8040688"/>
              <a:gd name="connsiteY125" fmla="*/ 6392335 h 6858000"/>
              <a:gd name="connsiteX126" fmla="*/ 1869839 w 8040688"/>
              <a:gd name="connsiteY126" fmla="*/ 6392335 h 6858000"/>
              <a:gd name="connsiteX127" fmla="*/ 1869839 w 8040688"/>
              <a:gd name="connsiteY127" fmla="*/ 6367929 h 6858000"/>
              <a:gd name="connsiteX128" fmla="*/ 1879230 w 8040688"/>
              <a:gd name="connsiteY128" fmla="*/ 6367929 h 6858000"/>
              <a:gd name="connsiteX129" fmla="*/ 1879230 w 8040688"/>
              <a:gd name="connsiteY129" fmla="*/ 6359355 h 6858000"/>
              <a:gd name="connsiteX130" fmla="*/ 1352105 w 8040688"/>
              <a:gd name="connsiteY130" fmla="*/ 6359189 h 6858000"/>
              <a:gd name="connsiteX131" fmla="*/ 1329868 w 8040688"/>
              <a:gd name="connsiteY131" fmla="*/ 6381439 h 6858000"/>
              <a:gd name="connsiteX132" fmla="*/ 1352108 w 8040688"/>
              <a:gd name="connsiteY132" fmla="*/ 6403427 h 6858000"/>
              <a:gd name="connsiteX133" fmla="*/ 1374610 w 8040688"/>
              <a:gd name="connsiteY133" fmla="*/ 6381439 h 6858000"/>
              <a:gd name="connsiteX134" fmla="*/ 1374610 w 8040688"/>
              <a:gd name="connsiteY134" fmla="*/ 6381364 h 6858000"/>
              <a:gd name="connsiteX135" fmla="*/ 1352105 w 8040688"/>
              <a:gd name="connsiteY135" fmla="*/ 6359189 h 6858000"/>
              <a:gd name="connsiteX136" fmla="*/ 1041583 w 8040688"/>
              <a:gd name="connsiteY136" fmla="*/ 6359189 h 6858000"/>
              <a:gd name="connsiteX137" fmla="*/ 1041583 w 8040688"/>
              <a:gd name="connsiteY137" fmla="*/ 6544604 h 6858000"/>
              <a:gd name="connsiteX138" fmla="*/ 1076143 w 8040688"/>
              <a:gd name="connsiteY138" fmla="*/ 6544604 h 6858000"/>
              <a:gd name="connsiteX139" fmla="*/ 1076143 w 8040688"/>
              <a:gd name="connsiteY139" fmla="*/ 6359189 h 6858000"/>
              <a:gd name="connsiteX140" fmla="*/ 925239 w 8040688"/>
              <a:gd name="connsiteY140" fmla="*/ 6355990 h 6858000"/>
              <a:gd name="connsiteX141" fmla="*/ 832602 w 8040688"/>
              <a:gd name="connsiteY141" fmla="*/ 6451897 h 6858000"/>
              <a:gd name="connsiteX142" fmla="*/ 832623 w 8040688"/>
              <a:gd name="connsiteY142" fmla="*/ 6456990 h 6858000"/>
              <a:gd name="connsiteX143" fmla="*/ 930389 w 8040688"/>
              <a:gd name="connsiteY143" fmla="*/ 6547783 h 6858000"/>
              <a:gd name="connsiteX144" fmla="*/ 1022285 w 8040688"/>
              <a:gd name="connsiteY144" fmla="*/ 6478650 h 6858000"/>
              <a:gd name="connsiteX145" fmla="*/ 981294 w 8040688"/>
              <a:gd name="connsiteY145" fmla="*/ 6478650 h 6858000"/>
              <a:gd name="connsiteX146" fmla="*/ 930389 w 8040688"/>
              <a:gd name="connsiteY146" fmla="*/ 6513878 h 6858000"/>
              <a:gd name="connsiteX147" fmla="*/ 871450 w 8040688"/>
              <a:gd name="connsiteY147" fmla="*/ 6451897 h 6858000"/>
              <a:gd name="connsiteX148" fmla="*/ 930389 w 8040688"/>
              <a:gd name="connsiteY148" fmla="*/ 6389916 h 6858000"/>
              <a:gd name="connsiteX149" fmla="*/ 981294 w 8040688"/>
              <a:gd name="connsiteY149" fmla="*/ 6425144 h 6858000"/>
              <a:gd name="connsiteX150" fmla="*/ 1022285 w 8040688"/>
              <a:gd name="connsiteY150" fmla="*/ 6425144 h 6858000"/>
              <a:gd name="connsiteX151" fmla="*/ 930389 w 8040688"/>
              <a:gd name="connsiteY151" fmla="*/ 6356011 h 6858000"/>
              <a:gd name="connsiteX152" fmla="*/ 925239 w 8040688"/>
              <a:gd name="connsiteY152" fmla="*/ 6355990 h 6858000"/>
              <a:gd name="connsiteX153" fmla="*/ 651232 w 8040688"/>
              <a:gd name="connsiteY153" fmla="*/ 6336161 h 6858000"/>
              <a:gd name="connsiteX154" fmla="*/ 624479 w 8040688"/>
              <a:gd name="connsiteY154" fmla="*/ 6384726 h 6858000"/>
              <a:gd name="connsiteX155" fmla="*/ 742033 w 8040688"/>
              <a:gd name="connsiteY155" fmla="*/ 6451914 h 6858000"/>
              <a:gd name="connsiteX156" fmla="*/ 624512 w 8040688"/>
              <a:gd name="connsiteY156" fmla="*/ 6519097 h 6858000"/>
              <a:gd name="connsiteX157" fmla="*/ 651373 w 8040688"/>
              <a:gd name="connsiteY157" fmla="*/ 6567631 h 6858000"/>
              <a:gd name="connsiteX158" fmla="*/ 771228 w 8040688"/>
              <a:gd name="connsiteY158" fmla="*/ 6499136 h 6858000"/>
              <a:gd name="connsiteX159" fmla="*/ 742033 w 8040688"/>
              <a:gd name="connsiteY159" fmla="*/ 6451914 h 6858000"/>
              <a:gd name="connsiteX160" fmla="*/ 771227 w 8040688"/>
              <a:gd name="connsiteY160" fmla="*/ 6404692 h 6858000"/>
              <a:gd name="connsiteX161" fmla="*/ 651232 w 8040688"/>
              <a:gd name="connsiteY161" fmla="*/ 6336161 h 6858000"/>
              <a:gd name="connsiteX162" fmla="*/ 0 w 8040688"/>
              <a:gd name="connsiteY162" fmla="*/ 0 h 6858000"/>
              <a:gd name="connsiteX163" fmla="*/ 8040688 w 8040688"/>
              <a:gd name="connsiteY163" fmla="*/ 0 h 6858000"/>
              <a:gd name="connsiteX164" fmla="*/ 8040688 w 8040688"/>
              <a:gd name="connsiteY164" fmla="*/ 6858000 h 6858000"/>
              <a:gd name="connsiteX165" fmla="*/ 0 w 8040688"/>
              <a:gd name="connsiteY16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8040688" h="6858000">
                <a:moveTo>
                  <a:pt x="1592699" y="6492423"/>
                </a:moveTo>
                <a:lnTo>
                  <a:pt x="1592699" y="6501164"/>
                </a:lnTo>
                <a:cubicBezTo>
                  <a:pt x="1592738" y="6502241"/>
                  <a:pt x="1592680" y="6503319"/>
                  <a:pt x="1592546" y="6504388"/>
                </a:cubicBezTo>
                <a:cubicBezTo>
                  <a:pt x="1591096" y="6515890"/>
                  <a:pt x="1580495" y="6524053"/>
                  <a:pt x="1568857" y="6522619"/>
                </a:cubicBezTo>
                <a:cubicBezTo>
                  <a:pt x="1558141" y="6522619"/>
                  <a:pt x="1551438" y="6516526"/>
                  <a:pt x="1551438" y="6508315"/>
                </a:cubicBezTo>
                <a:cubicBezTo>
                  <a:pt x="1551438" y="6499839"/>
                  <a:pt x="1557872" y="6495071"/>
                  <a:pt x="1568857" y="6495071"/>
                </a:cubicBezTo>
                <a:lnTo>
                  <a:pt x="1581983" y="6495071"/>
                </a:lnTo>
                <a:cubicBezTo>
                  <a:pt x="1585766" y="6495554"/>
                  <a:pt x="1589598" y="6494609"/>
                  <a:pt x="1592699" y="6492423"/>
                </a:cubicBezTo>
                <a:close/>
                <a:moveTo>
                  <a:pt x="1172060" y="6492423"/>
                </a:moveTo>
                <a:lnTo>
                  <a:pt x="1172060" y="6501164"/>
                </a:lnTo>
                <a:cubicBezTo>
                  <a:pt x="1172093" y="6502242"/>
                  <a:pt x="1172042" y="6503320"/>
                  <a:pt x="1171906" y="6504389"/>
                </a:cubicBezTo>
                <a:cubicBezTo>
                  <a:pt x="1170456" y="6515891"/>
                  <a:pt x="1159850" y="6524053"/>
                  <a:pt x="1148216" y="6522619"/>
                </a:cubicBezTo>
                <a:cubicBezTo>
                  <a:pt x="1137499" y="6522619"/>
                  <a:pt x="1130802" y="6516526"/>
                  <a:pt x="1130802" y="6508315"/>
                </a:cubicBezTo>
                <a:cubicBezTo>
                  <a:pt x="1130802" y="6499839"/>
                  <a:pt x="1137232" y="6495071"/>
                  <a:pt x="1148216" y="6495071"/>
                </a:cubicBezTo>
                <a:lnTo>
                  <a:pt x="1161343" y="6495071"/>
                </a:lnTo>
                <a:cubicBezTo>
                  <a:pt x="1165125" y="6495554"/>
                  <a:pt x="1168953" y="6494609"/>
                  <a:pt x="1172060" y="6492423"/>
                </a:cubicBezTo>
                <a:close/>
                <a:moveTo>
                  <a:pt x="1796056" y="6448718"/>
                </a:moveTo>
                <a:cubicBezTo>
                  <a:pt x="1809461" y="6448340"/>
                  <a:pt x="1821051" y="6457873"/>
                  <a:pt x="1823115" y="6470969"/>
                </a:cubicBezTo>
                <a:lnTo>
                  <a:pt x="1768190" y="6470969"/>
                </a:lnTo>
                <a:cubicBezTo>
                  <a:pt x="1770601" y="6457738"/>
                  <a:pt x="1782469" y="6448261"/>
                  <a:pt x="1796056" y="6448718"/>
                </a:cubicBezTo>
                <a:close/>
                <a:moveTo>
                  <a:pt x="1385331" y="6423290"/>
                </a:moveTo>
                <a:lnTo>
                  <a:pt x="1427128" y="6544605"/>
                </a:lnTo>
                <a:lnTo>
                  <a:pt x="1470261" y="6544605"/>
                </a:lnTo>
                <a:lnTo>
                  <a:pt x="1513932" y="6423290"/>
                </a:lnTo>
                <a:lnTo>
                  <a:pt x="1477223" y="6423290"/>
                </a:lnTo>
                <a:lnTo>
                  <a:pt x="1449367" y="6507521"/>
                </a:lnTo>
                <a:lnTo>
                  <a:pt x="1423104" y="6423290"/>
                </a:lnTo>
                <a:close/>
                <a:moveTo>
                  <a:pt x="1319153" y="6423290"/>
                </a:moveTo>
                <a:lnTo>
                  <a:pt x="1319153" y="6452426"/>
                </a:lnTo>
                <a:lnTo>
                  <a:pt x="1336299" y="6452426"/>
                </a:lnTo>
                <a:lnTo>
                  <a:pt x="1336299" y="6544604"/>
                </a:lnTo>
                <a:lnTo>
                  <a:pt x="1371127" y="6544604"/>
                </a:lnTo>
                <a:lnTo>
                  <a:pt x="1371127" y="6423290"/>
                </a:lnTo>
                <a:close/>
                <a:moveTo>
                  <a:pt x="1293161" y="6421700"/>
                </a:moveTo>
                <a:cubicBezTo>
                  <a:pt x="1279051" y="6421037"/>
                  <a:pt x="1266138" y="6429512"/>
                  <a:pt x="1261280" y="6442626"/>
                </a:cubicBezTo>
                <a:lnTo>
                  <a:pt x="1261280" y="6423290"/>
                </a:lnTo>
                <a:lnTo>
                  <a:pt x="1227522" y="6423290"/>
                </a:lnTo>
                <a:lnTo>
                  <a:pt x="1227522" y="6544604"/>
                </a:lnTo>
                <a:lnTo>
                  <a:pt x="1262352" y="6544604"/>
                </a:lnTo>
                <a:lnTo>
                  <a:pt x="1262352" y="6486596"/>
                </a:lnTo>
                <a:cubicBezTo>
                  <a:pt x="1262352" y="6465405"/>
                  <a:pt x="1270389" y="6457194"/>
                  <a:pt x="1288073" y="6457194"/>
                </a:cubicBezTo>
                <a:lnTo>
                  <a:pt x="1302808" y="6457194"/>
                </a:lnTo>
                <a:lnTo>
                  <a:pt x="1302808" y="6422760"/>
                </a:lnTo>
                <a:cubicBezTo>
                  <a:pt x="1299648" y="6422016"/>
                  <a:pt x="1296409" y="6421660"/>
                  <a:pt x="1293161" y="6421700"/>
                </a:cubicBezTo>
                <a:close/>
                <a:moveTo>
                  <a:pt x="1796056" y="6420112"/>
                </a:moveTo>
                <a:cubicBezTo>
                  <a:pt x="1794693" y="6420076"/>
                  <a:pt x="1793320" y="6420084"/>
                  <a:pt x="1791956" y="6420138"/>
                </a:cubicBezTo>
                <a:cubicBezTo>
                  <a:pt x="1757657" y="6421470"/>
                  <a:pt x="1730943" y="6450039"/>
                  <a:pt x="1732297" y="6483948"/>
                </a:cubicBezTo>
                <a:cubicBezTo>
                  <a:pt x="1732749" y="6509035"/>
                  <a:pt x="1747766" y="6531624"/>
                  <a:pt x="1770879" y="6541990"/>
                </a:cubicBezTo>
                <a:cubicBezTo>
                  <a:pt x="1803959" y="6556828"/>
                  <a:pt x="1842934" y="6542344"/>
                  <a:pt x="1857943" y="6509641"/>
                </a:cubicBezTo>
                <a:lnTo>
                  <a:pt x="1821781" y="6505933"/>
                </a:lnTo>
                <a:cubicBezTo>
                  <a:pt x="1817229" y="6512448"/>
                  <a:pt x="1810181" y="6516829"/>
                  <a:pt x="1802269" y="6518046"/>
                </a:cubicBezTo>
                <a:cubicBezTo>
                  <a:pt x="1786368" y="6520493"/>
                  <a:pt x="1771474" y="6509733"/>
                  <a:pt x="1768997" y="6494013"/>
                </a:cubicBezTo>
                <a:lnTo>
                  <a:pt x="1860353" y="6494013"/>
                </a:lnTo>
                <a:lnTo>
                  <a:pt x="1860353" y="6492689"/>
                </a:lnTo>
                <a:cubicBezTo>
                  <a:pt x="1860353" y="6441832"/>
                  <a:pt x="1829808" y="6420112"/>
                  <a:pt x="1796056" y="6420112"/>
                </a:cubicBezTo>
                <a:close/>
                <a:moveTo>
                  <a:pt x="1574215" y="6420111"/>
                </a:moveTo>
                <a:cubicBezTo>
                  <a:pt x="1555692" y="6420390"/>
                  <a:pt x="1537573" y="6425507"/>
                  <a:pt x="1521700" y="6434944"/>
                </a:cubicBezTo>
                <a:lnTo>
                  <a:pt x="1535364" y="6460902"/>
                </a:lnTo>
                <a:cubicBezTo>
                  <a:pt x="1546618" y="6454290"/>
                  <a:pt x="1559283" y="6450388"/>
                  <a:pt x="1572342" y="6449512"/>
                </a:cubicBezTo>
                <a:cubicBezTo>
                  <a:pt x="1585738" y="6449512"/>
                  <a:pt x="1592699" y="6455075"/>
                  <a:pt x="1592699" y="6463816"/>
                </a:cubicBezTo>
                <a:lnTo>
                  <a:pt x="1592699" y="6465140"/>
                </a:lnTo>
                <a:cubicBezTo>
                  <a:pt x="1592699" y="6469643"/>
                  <a:pt x="1590020" y="6472292"/>
                  <a:pt x="1584124" y="6472292"/>
                </a:cubicBezTo>
                <a:lnTo>
                  <a:pt x="1560013" y="6472292"/>
                </a:lnTo>
                <a:cubicBezTo>
                  <a:pt x="1532685" y="6472292"/>
                  <a:pt x="1515545" y="6486595"/>
                  <a:pt x="1515545" y="6509640"/>
                </a:cubicBezTo>
                <a:cubicBezTo>
                  <a:pt x="1515555" y="6510010"/>
                  <a:pt x="1515574" y="6510380"/>
                  <a:pt x="1515603" y="6510750"/>
                </a:cubicBezTo>
                <a:cubicBezTo>
                  <a:pt x="1517081" y="6532663"/>
                  <a:pt x="1536247" y="6549244"/>
                  <a:pt x="1558409" y="6547782"/>
                </a:cubicBezTo>
                <a:cubicBezTo>
                  <a:pt x="1571536" y="6548591"/>
                  <a:pt x="1584259" y="6543183"/>
                  <a:pt x="1592699" y="6533214"/>
                </a:cubicBezTo>
                <a:lnTo>
                  <a:pt x="1592699" y="6544604"/>
                </a:lnTo>
                <a:lnTo>
                  <a:pt x="1627527" y="6544604"/>
                </a:lnTo>
                <a:lnTo>
                  <a:pt x="1627527" y="6464875"/>
                </a:lnTo>
                <a:cubicBezTo>
                  <a:pt x="1627527" y="6432825"/>
                  <a:pt x="1602081" y="6420111"/>
                  <a:pt x="1574215" y="6420111"/>
                </a:cubicBezTo>
                <a:close/>
                <a:moveTo>
                  <a:pt x="1153574" y="6420111"/>
                </a:moveTo>
                <a:cubicBezTo>
                  <a:pt x="1135053" y="6420390"/>
                  <a:pt x="1116936" y="6425508"/>
                  <a:pt x="1101062" y="6434944"/>
                </a:cubicBezTo>
                <a:lnTo>
                  <a:pt x="1114726" y="6460902"/>
                </a:lnTo>
                <a:cubicBezTo>
                  <a:pt x="1125976" y="6454290"/>
                  <a:pt x="1138641" y="6450388"/>
                  <a:pt x="1151699" y="6449512"/>
                </a:cubicBezTo>
                <a:cubicBezTo>
                  <a:pt x="1165095" y="6449512"/>
                  <a:pt x="1172060" y="6455075"/>
                  <a:pt x="1172060" y="6463816"/>
                </a:cubicBezTo>
                <a:lnTo>
                  <a:pt x="1172060" y="6465140"/>
                </a:lnTo>
                <a:cubicBezTo>
                  <a:pt x="1172060" y="6469643"/>
                  <a:pt x="1169381" y="6472292"/>
                  <a:pt x="1163487" y="6472292"/>
                </a:cubicBezTo>
                <a:lnTo>
                  <a:pt x="1139375" y="6472292"/>
                </a:lnTo>
                <a:cubicBezTo>
                  <a:pt x="1112046" y="6472292"/>
                  <a:pt x="1094901" y="6486595"/>
                  <a:pt x="1094901" y="6509640"/>
                </a:cubicBezTo>
                <a:cubicBezTo>
                  <a:pt x="1094915" y="6510010"/>
                  <a:pt x="1094936" y="6510379"/>
                  <a:pt x="1094960" y="6510749"/>
                </a:cubicBezTo>
                <a:cubicBezTo>
                  <a:pt x="1096437" y="6532662"/>
                  <a:pt x="1115603" y="6549243"/>
                  <a:pt x="1137766" y="6547782"/>
                </a:cubicBezTo>
                <a:cubicBezTo>
                  <a:pt x="1150890" y="6548592"/>
                  <a:pt x="1163622" y="6543184"/>
                  <a:pt x="1172060" y="6533214"/>
                </a:cubicBezTo>
                <a:lnTo>
                  <a:pt x="1172060" y="6544604"/>
                </a:lnTo>
                <a:lnTo>
                  <a:pt x="1206890" y="6544604"/>
                </a:lnTo>
                <a:lnTo>
                  <a:pt x="1206890" y="6464875"/>
                </a:lnTo>
                <a:cubicBezTo>
                  <a:pt x="1206890" y="6432825"/>
                  <a:pt x="1181438" y="6420111"/>
                  <a:pt x="1153574" y="6420111"/>
                </a:cubicBezTo>
                <a:close/>
                <a:moveTo>
                  <a:pt x="568575" y="6383429"/>
                </a:moveTo>
                <a:cubicBezTo>
                  <a:pt x="555414" y="6428156"/>
                  <a:pt x="555406" y="6475664"/>
                  <a:pt x="568549" y="6520396"/>
                </a:cubicBezTo>
                <a:cubicBezTo>
                  <a:pt x="587170" y="6522621"/>
                  <a:pt x="606017" y="6522184"/>
                  <a:pt x="624511" y="6519097"/>
                </a:cubicBezTo>
                <a:cubicBezTo>
                  <a:pt x="610287" y="6481610"/>
                  <a:pt x="608324" y="6440654"/>
                  <a:pt x="618898" y="6402004"/>
                </a:cubicBezTo>
                <a:cubicBezTo>
                  <a:pt x="620492" y="6396123"/>
                  <a:pt x="622369" y="6390366"/>
                  <a:pt x="624479" y="6384725"/>
                </a:cubicBezTo>
                <a:cubicBezTo>
                  <a:pt x="606004" y="6381645"/>
                  <a:pt x="587176" y="6381208"/>
                  <a:pt x="568575" y="6383429"/>
                </a:cubicBezTo>
                <a:close/>
                <a:moveTo>
                  <a:pt x="1659953" y="6377201"/>
                </a:moveTo>
                <a:lnTo>
                  <a:pt x="1659953" y="6423290"/>
                </a:lnTo>
                <a:lnTo>
                  <a:pt x="1640662" y="6423290"/>
                </a:lnTo>
                <a:lnTo>
                  <a:pt x="1640662" y="6452426"/>
                </a:lnTo>
                <a:lnTo>
                  <a:pt x="1659953" y="6452426"/>
                </a:lnTo>
                <a:lnTo>
                  <a:pt x="1659953" y="6518911"/>
                </a:lnTo>
                <a:cubicBezTo>
                  <a:pt x="1659953" y="6543280"/>
                  <a:pt x="1677900" y="6546194"/>
                  <a:pt x="1695318" y="6546194"/>
                </a:cubicBezTo>
                <a:cubicBezTo>
                  <a:pt x="1705497" y="6546194"/>
                  <a:pt x="1722377" y="6544604"/>
                  <a:pt x="1722377" y="6544604"/>
                </a:cubicBezTo>
                <a:lnTo>
                  <a:pt x="1722377" y="6515203"/>
                </a:lnTo>
                <a:cubicBezTo>
                  <a:pt x="1722377" y="6515203"/>
                  <a:pt x="1715137" y="6515998"/>
                  <a:pt x="1706303" y="6515998"/>
                </a:cubicBezTo>
                <a:cubicBezTo>
                  <a:pt x="1700945" y="6515998"/>
                  <a:pt x="1694780" y="6514938"/>
                  <a:pt x="1694780" y="6507256"/>
                </a:cubicBezTo>
                <a:lnTo>
                  <a:pt x="1694780" y="6452426"/>
                </a:lnTo>
                <a:lnTo>
                  <a:pt x="1721302" y="6452426"/>
                </a:lnTo>
                <a:lnTo>
                  <a:pt x="1721302" y="6423290"/>
                </a:lnTo>
                <a:lnTo>
                  <a:pt x="1694780" y="6423290"/>
                </a:lnTo>
                <a:lnTo>
                  <a:pt x="1694780" y="6377201"/>
                </a:lnTo>
                <a:close/>
                <a:moveTo>
                  <a:pt x="1884617" y="6359355"/>
                </a:moveTo>
                <a:lnTo>
                  <a:pt x="1884617" y="6392335"/>
                </a:lnTo>
                <a:lnTo>
                  <a:pt x="1893998" y="6392335"/>
                </a:lnTo>
                <a:lnTo>
                  <a:pt x="1893998" y="6373492"/>
                </a:lnTo>
                <a:lnTo>
                  <a:pt x="1898291" y="6385270"/>
                </a:lnTo>
                <a:lnTo>
                  <a:pt x="1905819" y="6385270"/>
                </a:lnTo>
                <a:lnTo>
                  <a:pt x="1910111" y="6373492"/>
                </a:lnTo>
                <a:lnTo>
                  <a:pt x="1910111" y="6392335"/>
                </a:lnTo>
                <a:lnTo>
                  <a:pt x="1919685" y="6392335"/>
                </a:lnTo>
                <a:lnTo>
                  <a:pt x="1919685" y="6359355"/>
                </a:lnTo>
                <a:lnTo>
                  <a:pt x="1907566" y="6359355"/>
                </a:lnTo>
                <a:lnTo>
                  <a:pt x="1902362" y="6373114"/>
                </a:lnTo>
                <a:lnTo>
                  <a:pt x="1897494" y="6359355"/>
                </a:lnTo>
                <a:close/>
                <a:moveTo>
                  <a:pt x="1850683" y="6359355"/>
                </a:moveTo>
                <a:lnTo>
                  <a:pt x="1850683" y="6367929"/>
                </a:lnTo>
                <a:lnTo>
                  <a:pt x="1860074" y="6367929"/>
                </a:lnTo>
                <a:lnTo>
                  <a:pt x="1860074" y="6392335"/>
                </a:lnTo>
                <a:lnTo>
                  <a:pt x="1869839" y="6392335"/>
                </a:lnTo>
                <a:lnTo>
                  <a:pt x="1869839" y="6367929"/>
                </a:lnTo>
                <a:lnTo>
                  <a:pt x="1879230" y="6367929"/>
                </a:lnTo>
                <a:lnTo>
                  <a:pt x="1879230" y="6359355"/>
                </a:lnTo>
                <a:close/>
                <a:moveTo>
                  <a:pt x="1352105" y="6359189"/>
                </a:moveTo>
                <a:cubicBezTo>
                  <a:pt x="1339759" y="6359284"/>
                  <a:pt x="1329816" y="6369233"/>
                  <a:pt x="1329868" y="6381439"/>
                </a:cubicBezTo>
                <a:cubicBezTo>
                  <a:pt x="1329940" y="6393552"/>
                  <a:pt x="1339855" y="6403355"/>
                  <a:pt x="1352108" y="6403427"/>
                </a:cubicBezTo>
                <a:cubicBezTo>
                  <a:pt x="1364463" y="6403498"/>
                  <a:pt x="1374538" y="6393654"/>
                  <a:pt x="1374610" y="6381439"/>
                </a:cubicBezTo>
                <a:cubicBezTo>
                  <a:pt x="1374610" y="6381414"/>
                  <a:pt x="1374610" y="6381388"/>
                  <a:pt x="1374610" y="6381364"/>
                </a:cubicBezTo>
                <a:cubicBezTo>
                  <a:pt x="1374589" y="6369096"/>
                  <a:pt x="1364513" y="6359168"/>
                  <a:pt x="1352105" y="6359189"/>
                </a:cubicBezTo>
                <a:close/>
                <a:moveTo>
                  <a:pt x="1041583" y="6359189"/>
                </a:moveTo>
                <a:lnTo>
                  <a:pt x="1041583" y="6544604"/>
                </a:lnTo>
                <a:lnTo>
                  <a:pt x="1076143" y="6544604"/>
                </a:lnTo>
                <a:lnTo>
                  <a:pt x="1076143" y="6359189"/>
                </a:lnTo>
                <a:close/>
                <a:moveTo>
                  <a:pt x="925239" y="6355990"/>
                </a:moveTo>
                <a:cubicBezTo>
                  <a:pt x="872870" y="6357183"/>
                  <a:pt x="831395" y="6400122"/>
                  <a:pt x="832602" y="6451897"/>
                </a:cubicBezTo>
                <a:cubicBezTo>
                  <a:pt x="832562" y="6453595"/>
                  <a:pt x="832569" y="6455292"/>
                  <a:pt x="832623" y="6456990"/>
                </a:cubicBezTo>
                <a:cubicBezTo>
                  <a:pt x="834261" y="6508753"/>
                  <a:pt x="878033" y="6549402"/>
                  <a:pt x="930389" y="6547783"/>
                </a:cubicBezTo>
                <a:cubicBezTo>
                  <a:pt x="973630" y="6548900"/>
                  <a:pt x="1011845" y="6520151"/>
                  <a:pt x="1022285" y="6478650"/>
                </a:cubicBezTo>
                <a:lnTo>
                  <a:pt x="981294" y="6478650"/>
                </a:lnTo>
                <a:cubicBezTo>
                  <a:pt x="974516" y="6500553"/>
                  <a:pt x="953525" y="6515080"/>
                  <a:pt x="930389" y="6513878"/>
                </a:cubicBezTo>
                <a:cubicBezTo>
                  <a:pt x="895026" y="6513878"/>
                  <a:pt x="871450" y="6487391"/>
                  <a:pt x="871450" y="6451897"/>
                </a:cubicBezTo>
                <a:cubicBezTo>
                  <a:pt x="871450" y="6416403"/>
                  <a:pt x="895026" y="6389916"/>
                  <a:pt x="930389" y="6389916"/>
                </a:cubicBezTo>
                <a:cubicBezTo>
                  <a:pt x="953525" y="6388714"/>
                  <a:pt x="974516" y="6403241"/>
                  <a:pt x="981294" y="6425144"/>
                </a:cubicBezTo>
                <a:lnTo>
                  <a:pt x="1022285" y="6425144"/>
                </a:lnTo>
                <a:cubicBezTo>
                  <a:pt x="1011846" y="6383642"/>
                  <a:pt x="973630" y="6354892"/>
                  <a:pt x="930389" y="6356011"/>
                </a:cubicBezTo>
                <a:cubicBezTo>
                  <a:pt x="928673" y="6355958"/>
                  <a:pt x="926955" y="6355951"/>
                  <a:pt x="925239" y="6355990"/>
                </a:cubicBezTo>
                <a:close/>
                <a:moveTo>
                  <a:pt x="651232" y="6336161"/>
                </a:moveTo>
                <a:cubicBezTo>
                  <a:pt x="639985" y="6350984"/>
                  <a:pt x="630973" y="6367343"/>
                  <a:pt x="624479" y="6384726"/>
                </a:cubicBezTo>
                <a:cubicBezTo>
                  <a:pt x="670541" y="6392471"/>
                  <a:pt x="712258" y="6416315"/>
                  <a:pt x="742033" y="6451914"/>
                </a:cubicBezTo>
                <a:cubicBezTo>
                  <a:pt x="712265" y="6487505"/>
                  <a:pt x="670562" y="6511346"/>
                  <a:pt x="624512" y="6519097"/>
                </a:cubicBezTo>
                <a:cubicBezTo>
                  <a:pt x="631041" y="6536476"/>
                  <a:pt x="640089" y="6552825"/>
                  <a:pt x="651373" y="6567631"/>
                </a:cubicBezTo>
                <a:cubicBezTo>
                  <a:pt x="697088" y="6556502"/>
                  <a:pt x="738657" y="6532746"/>
                  <a:pt x="771228" y="6499136"/>
                </a:cubicBezTo>
                <a:cubicBezTo>
                  <a:pt x="763842" y="6482091"/>
                  <a:pt x="754009" y="6466186"/>
                  <a:pt x="742033" y="6451914"/>
                </a:cubicBezTo>
                <a:cubicBezTo>
                  <a:pt x="754009" y="6437642"/>
                  <a:pt x="763841" y="6421738"/>
                  <a:pt x="771227" y="6404692"/>
                </a:cubicBezTo>
                <a:cubicBezTo>
                  <a:pt x="738623" y="6371047"/>
                  <a:pt x="697001" y="6347276"/>
                  <a:pt x="651232" y="6336161"/>
                </a:cubicBezTo>
                <a:close/>
                <a:moveTo>
                  <a:pt x="0" y="0"/>
                </a:moveTo>
                <a:lnTo>
                  <a:pt x="8040688" y="0"/>
                </a:lnTo>
                <a:lnTo>
                  <a:pt x="8040688" y="6858000"/>
                </a:lnTo>
                <a:lnTo>
                  <a:pt x="0" y="6858000"/>
                </a:lnTo>
                <a:close/>
              </a:path>
            </a:pathLst>
          </a:custGeom>
          <a:solidFill>
            <a:schemeClr val="tx1">
              <a:lumMod val="75000"/>
              <a:lumOff val="25000"/>
            </a:schemeClr>
          </a:solidFill>
          <a:ln>
            <a:noFill/>
          </a:ln>
        </p:spPr>
        <p:txBody>
          <a:bodyPr wrap="square" tIns="108000" anchor="t" anchorCtr="0">
            <a:noAutofit/>
          </a:bodyPr>
          <a:lstStyle>
            <a:lvl1pPr marL="0" indent="0" algn="ctr">
              <a:buNone/>
              <a:defRPr sz="1000">
                <a:solidFill>
                  <a:schemeClr val="accent1"/>
                </a:solidFill>
                <a:latin typeface="+mn-lt"/>
              </a:defRPr>
            </a:lvl1pPr>
          </a:lstStyle>
          <a:p>
            <a:pPr lvl="0"/>
            <a:r>
              <a:rPr lang="en-US" dirty="0"/>
              <a:t>Drag picture file here or click </a:t>
            </a:r>
            <a:r>
              <a:rPr lang="en-US" noProof="0" dirty="0"/>
              <a:t>center</a:t>
            </a:r>
            <a:r>
              <a:rPr lang="en-US" dirty="0"/>
              <a:t> icon to insert dark image</a:t>
            </a:r>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a:p>
        </p:txBody>
      </p:sp>
      <p:sp>
        <p:nvSpPr>
          <p:cNvPr id="9" name="Text Placeholder 12">
            <a:extLst>
              <a:ext uri="{FF2B5EF4-FFF2-40B4-BE49-F238E27FC236}">
                <a16:creationId xmlns:a16="http://schemas.microsoft.com/office/drawing/2014/main" id="{983A1914-7D1F-4DEB-C99C-7D0FD5B7D4B6}"/>
              </a:ext>
            </a:extLst>
          </p:cNvPr>
          <p:cNvSpPr>
            <a:spLocks noGrp="1"/>
          </p:cNvSpPr>
          <p:nvPr>
            <p:ph type="body" sz="quarter" idx="21" hasCustomPrompt="1"/>
          </p:nvPr>
        </p:nvSpPr>
        <p:spPr>
          <a:xfrm>
            <a:off x="8615421" y="2168525"/>
            <a:ext cx="3024000" cy="1620837"/>
          </a:xfrm>
        </p:spPr>
        <p:txBody>
          <a:bodyPr anchor="b" anchorCtr="0"/>
          <a:lstStyle>
            <a:lvl1pPr marL="0" indent="0" algn="ctr">
              <a:buNone/>
              <a:defRPr sz="12000" spc="-300" baseline="0">
                <a:solidFill>
                  <a:schemeClr val="accent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88%</a:t>
            </a:r>
          </a:p>
        </p:txBody>
      </p:sp>
      <p:sp>
        <p:nvSpPr>
          <p:cNvPr id="8" name="Text Placeholder 12">
            <a:extLst>
              <a:ext uri="{FF2B5EF4-FFF2-40B4-BE49-F238E27FC236}">
                <a16:creationId xmlns:a16="http://schemas.microsoft.com/office/drawing/2014/main" id="{751E2A69-C8AD-BB49-162E-ECBB49D0E674}"/>
              </a:ext>
            </a:extLst>
          </p:cNvPr>
          <p:cNvSpPr>
            <a:spLocks noGrp="1"/>
          </p:cNvSpPr>
          <p:nvPr>
            <p:ph type="body" sz="quarter" idx="16"/>
          </p:nvPr>
        </p:nvSpPr>
        <p:spPr>
          <a:xfrm>
            <a:off x="8615421" y="3608388"/>
            <a:ext cx="3024000" cy="1620836"/>
          </a:xfrm>
        </p:spPr>
        <p:txBody>
          <a:bodyPr/>
          <a:lstStyle>
            <a:lvl1pPr marL="0" indent="0" algn="ctr">
              <a:buNone/>
              <a:defRPr sz="1800">
                <a:solidFill>
                  <a:schemeClr val="bg1"/>
                </a:solidFill>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979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Pattern - Mint Quo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53BAB4-376B-829B-D496-3E7AE2C40E9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0" y="1012"/>
            <a:ext cx="12188400" cy="6855975"/>
          </a:xfrm>
          <a:prstGeom prst="rect">
            <a:avLst/>
          </a:prstGeom>
        </p:spPr>
      </p:pic>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lvl1pPr>
              <a:defRPr>
                <a:solidFill>
                  <a:schemeClr val="bg1"/>
                </a:solidFill>
              </a:defRPr>
            </a:lvl1pPr>
          </a:lstStyle>
          <a:p>
            <a:endParaRPr lang="en-GB"/>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9200" y="6348353"/>
            <a:ext cx="215899" cy="215900"/>
          </a:xfrm>
          <a:prstGeom prst="rect">
            <a:avLst/>
          </a:prstGeom>
        </p:spPr>
        <p:txBody>
          <a:bodyPr/>
          <a:lstStyle>
            <a:lvl1pPr>
              <a:defRPr>
                <a:solidFill>
                  <a:schemeClr val="bg1"/>
                </a:solidFill>
              </a:defRPr>
            </a:lvl1pPr>
          </a:lstStyle>
          <a:p>
            <a:fld id="{F59CD943-D024-467A-B36E-F11E1285ED75}" type="slidenum">
              <a:rPr lang="en-GB" smtClean="0"/>
              <a:pPr/>
              <a:t>‹#›</a:t>
            </a:fld>
            <a:endParaRPr lang="en-GB"/>
          </a:p>
        </p:txBody>
      </p:sp>
      <p:sp>
        <p:nvSpPr>
          <p:cNvPr id="2" name="Text Placeholder 12">
            <a:extLst>
              <a:ext uri="{FF2B5EF4-FFF2-40B4-BE49-F238E27FC236}">
                <a16:creationId xmlns:a16="http://schemas.microsoft.com/office/drawing/2014/main" id="{51D1D711-9691-BEE7-727A-A074BC47FEA0}"/>
              </a:ext>
            </a:extLst>
          </p:cNvPr>
          <p:cNvSpPr>
            <a:spLocks noGrp="1"/>
          </p:cNvSpPr>
          <p:nvPr>
            <p:ph type="body" sz="quarter" idx="28" hasCustomPrompt="1"/>
          </p:nvPr>
        </p:nvSpPr>
        <p:spPr>
          <a:xfrm>
            <a:off x="1487488" y="4286568"/>
            <a:ext cx="3600450" cy="259239"/>
          </a:xfrm>
          <a:noFill/>
        </p:spPr>
        <p:txBody>
          <a:bodyPr/>
          <a:lstStyle>
            <a:lvl1pPr marL="0" indent="0" algn="l">
              <a:buNone/>
              <a:defRPr sz="1600">
                <a:solidFill>
                  <a:schemeClr val="bg1"/>
                </a:solidFill>
                <a:latin typeface="+mj-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Forename Surname</a:t>
            </a:r>
          </a:p>
        </p:txBody>
      </p:sp>
      <p:sp>
        <p:nvSpPr>
          <p:cNvPr id="6" name="Text Placeholder 12">
            <a:extLst>
              <a:ext uri="{FF2B5EF4-FFF2-40B4-BE49-F238E27FC236}">
                <a16:creationId xmlns:a16="http://schemas.microsoft.com/office/drawing/2014/main" id="{0EFA41F3-CF2B-F07E-F3DA-DC0602B25A9D}"/>
              </a:ext>
            </a:extLst>
          </p:cNvPr>
          <p:cNvSpPr>
            <a:spLocks noGrp="1"/>
          </p:cNvSpPr>
          <p:nvPr>
            <p:ph type="body" sz="quarter" idx="29" hasCustomPrompt="1"/>
          </p:nvPr>
        </p:nvSpPr>
        <p:spPr>
          <a:xfrm>
            <a:off x="1487488" y="4543748"/>
            <a:ext cx="3600450" cy="259239"/>
          </a:xfrm>
          <a:noFill/>
        </p:spPr>
        <p:txBody>
          <a:bodyPr/>
          <a:lstStyle>
            <a:lvl1pPr marL="0" indent="0" algn="l">
              <a:buNone/>
              <a:defRPr sz="1500">
                <a:solidFill>
                  <a:schemeClr val="bg1"/>
                </a:solidFill>
                <a:latin typeface="+mn-lt"/>
              </a:defRPr>
            </a:lvl1pPr>
            <a:lvl2pPr marL="180000" indent="0" algn="ctr">
              <a:buNone/>
              <a:defRPr sz="1800">
                <a:solidFill>
                  <a:schemeClr val="bg1"/>
                </a:solidFill>
              </a:defRPr>
            </a:lvl2pPr>
            <a:lvl3pPr marL="360000" indent="0" algn="ctr">
              <a:buNone/>
              <a:defRPr sz="1800">
                <a:solidFill>
                  <a:schemeClr val="bg1"/>
                </a:solidFill>
              </a:defRPr>
            </a:lvl3pPr>
            <a:lvl4pPr marL="0" indent="0" algn="ctr">
              <a:buClr>
                <a:schemeClr val="tx1"/>
              </a:buClr>
              <a:buNone/>
              <a:defRPr sz="1800">
                <a:solidFill>
                  <a:schemeClr val="bg1"/>
                </a:solidFill>
              </a:defRPr>
            </a:lvl4pPr>
            <a:lvl5pPr marL="180000" indent="0" algn="ctr">
              <a:buClr>
                <a:schemeClr val="tx1"/>
              </a:buClr>
              <a:buNone/>
              <a:defRPr sz="1800">
                <a:solidFill>
                  <a:schemeClr val="bg1"/>
                </a:solidFill>
              </a:defRPr>
            </a:lvl5pPr>
          </a:lstStyle>
          <a:p>
            <a:pPr lvl="0"/>
            <a:r>
              <a:rPr lang="en-US" dirty="0"/>
              <a:t>Job title, Company name</a:t>
            </a:r>
          </a:p>
        </p:txBody>
      </p:sp>
      <p:sp>
        <p:nvSpPr>
          <p:cNvPr id="18" name="Text Placeholder 9">
            <a:extLst>
              <a:ext uri="{FF2B5EF4-FFF2-40B4-BE49-F238E27FC236}">
                <a16:creationId xmlns:a16="http://schemas.microsoft.com/office/drawing/2014/main" id="{6A6F47D2-4DE8-3A51-AB24-AA4D5A7F13E9}"/>
              </a:ext>
            </a:extLst>
          </p:cNvPr>
          <p:cNvSpPr>
            <a:spLocks noGrp="1"/>
          </p:cNvSpPr>
          <p:nvPr>
            <p:ph type="body" sz="quarter" idx="26" hasCustomPrompt="1"/>
          </p:nvPr>
        </p:nvSpPr>
        <p:spPr>
          <a:xfrm>
            <a:off x="1487488" y="2979813"/>
            <a:ext cx="8280400" cy="1107996"/>
          </a:xfrm>
          <a:prstGeom prst="rect">
            <a:avLst/>
          </a:prstGeom>
          <a:noFill/>
        </p:spPr>
        <p:txBody>
          <a:bodyPr wrap="square" lIns="0" tIns="0" rIns="0" bIns="0" anchor="b" anchorCtr="0">
            <a:spAutoFit/>
          </a:bodyPr>
          <a:lstStyle>
            <a:lvl1pPr marL="0" indent="0" algn="l">
              <a:buNone/>
              <a:tabLst/>
              <a:defRPr sz="3600">
                <a:solidFill>
                  <a:schemeClr val="accent1"/>
                </a:solidFill>
                <a:latin typeface="+mj-lt"/>
              </a:defRPr>
            </a:lvl1pPr>
          </a:lstStyle>
          <a:p>
            <a:pPr lvl="0"/>
            <a:r>
              <a:rPr lang="en-US" dirty="0"/>
              <a:t>“Quote copy, resize textbox horizontally as required”.</a:t>
            </a:r>
            <a:endParaRPr lang="en-GB" dirty="0"/>
          </a:p>
        </p:txBody>
      </p:sp>
      <p:pic>
        <p:nvPicPr>
          <p:cNvPr id="7" name="Graphic 6">
            <a:extLst>
              <a:ext uri="{FF2B5EF4-FFF2-40B4-BE49-F238E27FC236}">
                <a16:creationId xmlns:a16="http://schemas.microsoft.com/office/drawing/2014/main" id="{861E0A2F-248F-8E7B-8F36-71FDC08C0E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0863" y="6336448"/>
            <a:ext cx="1381417" cy="233480"/>
          </a:xfrm>
          <a:prstGeom prst="rect">
            <a:avLst/>
          </a:prstGeom>
        </p:spPr>
      </p:pic>
    </p:spTree>
    <p:extLst>
      <p:ext uri="{BB962C8B-B14F-4D97-AF65-F5344CB8AC3E}">
        <p14:creationId xmlns:p14="http://schemas.microsoft.com/office/powerpoint/2010/main" val="197345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ingle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F821-5920-9EC7-0061-529319AFDFAB}"/>
              </a:ext>
            </a:extLst>
          </p:cNvPr>
          <p:cNvSpPr>
            <a:spLocks noGrp="1"/>
          </p:cNvSpPr>
          <p:nvPr>
            <p:ph type="title" hasCustomPrompt="1"/>
          </p:nvPr>
        </p:nvSpPr>
        <p:spPr>
          <a:xfrm>
            <a:off x="550864" y="368828"/>
            <a:ext cx="8281986" cy="251885"/>
          </a:xfrm>
        </p:spPr>
        <p:txBody>
          <a:bodyPr/>
          <a:lstStyle>
            <a:lvl1pPr>
              <a:defRPr/>
            </a:lvl1pPr>
          </a:lstStyle>
          <a:p>
            <a:r>
              <a:rPr lang="en-US" dirty="0"/>
              <a:t>Header avenir demi 24pt</a:t>
            </a:r>
            <a:endParaRPr lang="en-GB" dirty="0"/>
          </a:p>
        </p:txBody>
      </p:sp>
      <p:sp>
        <p:nvSpPr>
          <p:cNvPr id="3" name="Footer Placeholder 2">
            <a:extLst>
              <a:ext uri="{FF2B5EF4-FFF2-40B4-BE49-F238E27FC236}">
                <a16:creationId xmlns:a16="http://schemas.microsoft.com/office/drawing/2014/main" id="{0871EE65-26EE-B181-C60C-77234227C285}"/>
              </a:ext>
            </a:extLst>
          </p:cNvPr>
          <p:cNvSpPr>
            <a:spLocks noGrp="1"/>
          </p:cNvSpPr>
          <p:nvPr>
            <p:ph type="ftr" sz="quarter" idx="10"/>
          </p:nvPr>
        </p:nvSpPr>
        <p:spPr>
          <a:xfrm>
            <a:off x="8040688" y="6348353"/>
            <a:ext cx="3292473" cy="215901"/>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50BDD441-95E6-955E-8A17-BE1B5185D4A8}"/>
              </a:ext>
            </a:extLst>
          </p:cNvPr>
          <p:cNvSpPr>
            <a:spLocks noGrp="1"/>
          </p:cNvSpPr>
          <p:nvPr>
            <p:ph type="sldNum" sz="quarter" idx="11"/>
          </p:nvPr>
        </p:nvSpPr>
        <p:spPr>
          <a:xfrm>
            <a:off x="11506200" y="6348353"/>
            <a:ext cx="216000" cy="215900"/>
          </a:xfrm>
          <a:prstGeom prst="rect">
            <a:avLst/>
          </a:prstGeom>
        </p:spPr>
        <p:txBody>
          <a:bodyPr/>
          <a:lstStyle/>
          <a:p>
            <a:fld id="{F59CD943-D024-467A-B36E-F11E1285ED75}" type="slidenum">
              <a:rPr lang="en-GB" smtClean="0"/>
              <a:pPr/>
              <a:t>‹#›</a:t>
            </a:fld>
            <a:endParaRPr lang="en-GB" dirty="0"/>
          </a:p>
        </p:txBody>
      </p:sp>
      <p:sp>
        <p:nvSpPr>
          <p:cNvPr id="10" name="Text Placeholder 9">
            <a:extLst>
              <a:ext uri="{FF2B5EF4-FFF2-40B4-BE49-F238E27FC236}">
                <a16:creationId xmlns:a16="http://schemas.microsoft.com/office/drawing/2014/main" id="{88D86876-3FB4-FBBD-1737-D60B88DA98AF}"/>
              </a:ext>
            </a:extLst>
          </p:cNvPr>
          <p:cNvSpPr>
            <a:spLocks noGrp="1"/>
          </p:cNvSpPr>
          <p:nvPr>
            <p:ph type="body" sz="quarter" idx="13" hasCustomPrompt="1"/>
          </p:nvPr>
        </p:nvSpPr>
        <p:spPr>
          <a:xfrm>
            <a:off x="550864" y="753852"/>
            <a:ext cx="8281986" cy="336973"/>
          </a:xfrm>
          <a:prstGeom prst="rect">
            <a:avLst/>
          </a:prstGeom>
        </p:spPr>
        <p:txBody>
          <a:bodyPr lIns="0" tIns="0" rIns="0" bIns="0">
            <a:noAutofit/>
          </a:bodyPr>
          <a:lstStyle>
            <a:lvl1pPr marL="0" indent="0">
              <a:lnSpc>
                <a:spcPct val="90000"/>
              </a:lnSpc>
              <a:buNone/>
              <a:defRPr sz="2000"/>
            </a:lvl1pPr>
          </a:lstStyle>
          <a:p>
            <a:pPr lvl="0"/>
            <a:r>
              <a:rPr lang="en-US" dirty="0"/>
              <a:t>Subhead avenir pro 20pt</a:t>
            </a:r>
            <a:endParaRPr lang="en-GB" dirty="0"/>
          </a:p>
        </p:txBody>
      </p:sp>
      <p:sp>
        <p:nvSpPr>
          <p:cNvPr id="13" name="Text Placeholder 12">
            <a:extLst>
              <a:ext uri="{FF2B5EF4-FFF2-40B4-BE49-F238E27FC236}">
                <a16:creationId xmlns:a16="http://schemas.microsoft.com/office/drawing/2014/main" id="{94EED087-C914-C532-63CF-F214273BFBDB}"/>
              </a:ext>
            </a:extLst>
          </p:cNvPr>
          <p:cNvSpPr>
            <a:spLocks noGrp="1"/>
          </p:cNvSpPr>
          <p:nvPr>
            <p:ph type="body" sz="quarter" idx="14"/>
          </p:nvPr>
        </p:nvSpPr>
        <p:spPr>
          <a:xfrm>
            <a:off x="550864" y="1808163"/>
            <a:ext cx="8281986" cy="4321175"/>
          </a:xfrm>
        </p:spPr>
        <p:txBody>
          <a:bodyPr/>
          <a:lstStyle>
            <a:lvl3pPr>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4739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each Shore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0" y="-1"/>
            <a:ext cx="12192003"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GB" sz="900" kern="1200" dirty="0">
                <a:solidFill>
                  <a:schemeClr val="bg1"/>
                </a:solidFill>
                <a:latin typeface="+mj-lt"/>
                <a:ea typeface="+mn-ea"/>
                <a:cs typeface="+mn-cs"/>
              </a:rPr>
              <a:t>© 2023 Clarivate</a:t>
            </a:r>
          </a:p>
          <a:p>
            <a:r>
              <a:rPr lang="en-GB" sz="900" dirty="0">
                <a:solidFill>
                  <a:schemeClr val="bg1"/>
                </a:solidFill>
              </a:rPr>
              <a:t>Clarivate and </a:t>
            </a:r>
            <a:r>
              <a:rPr lang="en-US" sz="900" noProof="0" dirty="0">
                <a:solidFill>
                  <a:schemeClr val="bg1"/>
                </a:solidFill>
              </a:rPr>
              <a:t>its</a:t>
            </a:r>
            <a:r>
              <a:rPr lang="en-GB" sz="900" dirty="0">
                <a:solidFill>
                  <a:schemeClr val="bg1"/>
                </a:solidFill>
              </a:rPr>
              <a:t> logo, as well as all other trademarks used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noProof="0" dirty="0">
                <a:solidFill>
                  <a:schemeClr val="bg1"/>
                </a:solidFill>
                <a:latin typeface="+mj-lt"/>
              </a:rPr>
              <a:t>About Clarivate</a:t>
            </a:r>
          </a:p>
          <a:p>
            <a:r>
              <a:rPr lang="en-US" sz="900" b="0" i="0" u="none" strike="noStrike" noProof="0" dirty="0">
                <a:solidFill>
                  <a:schemeClr val="bg1"/>
                </a:solidFill>
                <a:effectLst/>
              </a:rPr>
              <a:t>Clarivate is the leading global information services provider. We connect people and organizations to intelligence they can trust to transform their perspective, their work and our world. Our subscription and technology-based solutions are coupled with deep domain expertise and cover the areas </a:t>
            </a:r>
            <a:br>
              <a:rPr lang="en-US" sz="900" b="0" i="0" u="none" strike="noStrike" noProof="0" dirty="0">
                <a:solidFill>
                  <a:schemeClr val="bg1"/>
                </a:solidFill>
                <a:effectLst/>
              </a:rPr>
            </a:br>
            <a:r>
              <a:rPr lang="en-US" sz="900" b="0" i="0" u="none" strike="noStrike" noProof="0" dirty="0">
                <a:solidFill>
                  <a:schemeClr val="bg1"/>
                </a:solidFill>
                <a:effectLst/>
              </a:rPr>
              <a:t>of Academia &amp; Government, Life Sciences &amp; Healthcare and Intellectual Property. For more information, please visit </a:t>
            </a:r>
            <a:r>
              <a:rPr lang="en-US" sz="900" b="0" i="0" noProof="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noProof="0" dirty="0">
              <a:solidFill>
                <a:schemeClr val="bg1"/>
              </a:solidFill>
            </a:endParaRPr>
          </a:p>
        </p:txBody>
      </p:sp>
    </p:spTree>
    <p:extLst>
      <p:ext uri="{BB962C8B-B14F-4D97-AF65-F5344CB8AC3E}">
        <p14:creationId xmlns:p14="http://schemas.microsoft.com/office/powerpoint/2010/main" val="70237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en Lights - Full Detail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A3069A-5503-59F7-D61A-D5B5F0BC7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1"/>
            <a:ext cx="12192002" cy="6858001"/>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359151" y="4274031"/>
            <a:ext cx="5473700" cy="252000"/>
          </a:xfrm>
          <a:prstGeom prst="rect">
            <a:avLst/>
          </a:prstGeom>
        </p:spPr>
        <p:txBody>
          <a:bodyPr lIns="0" tIns="0" rIns="0" bIns="0">
            <a:noAutofit/>
          </a:bodyPr>
          <a:lstStyle>
            <a:lvl1pPr marL="0" indent="0" algn="ctr">
              <a:lnSpc>
                <a:spcPct val="90000"/>
              </a:lnSpc>
              <a:buNone/>
              <a:defRPr sz="1800">
                <a:solidFill>
                  <a:schemeClr val="bg1"/>
                </a:solidFill>
                <a:latin typeface="+mj-lt"/>
              </a:defRPr>
            </a:lvl1pPr>
          </a:lstStyle>
          <a:p>
            <a:pPr lvl="0"/>
            <a:r>
              <a:rPr lang="en-US" dirty="0"/>
              <a:t>Forename Surname</a:t>
            </a:r>
            <a:endParaRPr lang="en-GB" dirty="0"/>
          </a:p>
        </p:txBody>
      </p:sp>
      <p:sp>
        <p:nvSpPr>
          <p:cNvPr id="18" name="Text Placeholder 9">
            <a:extLst>
              <a:ext uri="{FF2B5EF4-FFF2-40B4-BE49-F238E27FC236}">
                <a16:creationId xmlns:a16="http://schemas.microsoft.com/office/drawing/2014/main" id="{7E298FBE-14CA-2668-CBA1-51444BE8783F}"/>
              </a:ext>
            </a:extLst>
          </p:cNvPr>
          <p:cNvSpPr>
            <a:spLocks noGrp="1"/>
          </p:cNvSpPr>
          <p:nvPr>
            <p:ph type="body" sz="quarter" idx="14" hasCustomPrompt="1"/>
          </p:nvPr>
        </p:nvSpPr>
        <p:spPr>
          <a:xfrm>
            <a:off x="3359150" y="4540162"/>
            <a:ext cx="5473699" cy="252000"/>
          </a:xfrm>
          <a:prstGeom prst="rect">
            <a:avLst/>
          </a:prstGeom>
        </p:spPr>
        <p:txBody>
          <a:bodyPr lIns="0" tIns="0" rIns="0" bIns="0">
            <a:noAutofit/>
          </a:bodyPr>
          <a:lstStyle>
            <a:lvl1pPr marL="0" indent="0" algn="ctr">
              <a:lnSpc>
                <a:spcPct val="90000"/>
              </a:lnSpc>
              <a:buNone/>
              <a:defRPr sz="1800">
                <a:solidFill>
                  <a:schemeClr val="bg1"/>
                </a:solidFill>
                <a:latin typeface="+mn-lt"/>
              </a:defRPr>
            </a:lvl1pPr>
          </a:lstStyle>
          <a:p>
            <a:pPr lvl="0"/>
            <a:r>
              <a:rPr lang="en-US" dirty="0"/>
              <a:t>forename.surname@clarivate.com</a:t>
            </a:r>
            <a:endParaRPr lang="en-GB" dirty="0"/>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3359151" y="4834830"/>
            <a:ext cx="5473699" cy="252000"/>
          </a:xfrm>
          <a:prstGeom prst="rect">
            <a:avLst/>
          </a:prstGeom>
        </p:spPr>
        <p:txBody>
          <a:bodyPr lIns="0" tIns="0" rIns="0" bIns="0">
            <a:noAutofit/>
          </a:bodyPr>
          <a:lstStyle>
            <a:lvl1pPr marL="0" indent="0" algn="ctr">
              <a:lnSpc>
                <a:spcPct val="90000"/>
              </a:lnSpc>
              <a:buNone/>
              <a:defRPr sz="1700">
                <a:solidFill>
                  <a:schemeClr val="bg1"/>
                </a:solidFill>
                <a:latin typeface="+mn-lt"/>
              </a:defRPr>
            </a:lvl1pPr>
          </a:lstStyle>
          <a:p>
            <a:pPr lvl="0"/>
            <a:r>
              <a:rPr lang="en-US" dirty="0"/>
              <a:t>+000 0000 0000</a:t>
            </a:r>
            <a:endParaRPr lang="en-GB" dirty="0"/>
          </a:p>
        </p:txBody>
      </p:sp>
      <p:sp>
        <p:nvSpPr>
          <p:cNvPr id="20" name="Text Placeholder 9">
            <a:extLst>
              <a:ext uri="{FF2B5EF4-FFF2-40B4-BE49-F238E27FC236}">
                <a16:creationId xmlns:a16="http://schemas.microsoft.com/office/drawing/2014/main" id="{97390884-694C-EA75-63FD-50D2649429CF}"/>
              </a:ext>
            </a:extLst>
          </p:cNvPr>
          <p:cNvSpPr>
            <a:spLocks noGrp="1"/>
          </p:cNvSpPr>
          <p:nvPr>
            <p:ph type="body" sz="quarter" idx="16" hasCustomPrompt="1"/>
          </p:nvPr>
        </p:nvSpPr>
        <p:spPr>
          <a:xfrm>
            <a:off x="554037" y="2901862"/>
            <a:ext cx="11094244" cy="719138"/>
          </a:xfrm>
          <a:prstGeom prst="rect">
            <a:avLst/>
          </a:prstGeom>
        </p:spPr>
        <p:txBody>
          <a:bodyPr lIns="0" tIns="36000" rIns="0" bIns="0" anchor="ctr" anchorCtr="0">
            <a:noAutofit/>
          </a:bodyPr>
          <a:lstStyle>
            <a:lvl1pPr marL="0" indent="0" algn="ctr">
              <a:lnSpc>
                <a:spcPct val="90000"/>
              </a:lnSpc>
              <a:buNone/>
              <a:defRPr sz="4400">
                <a:solidFill>
                  <a:schemeClr val="bg1"/>
                </a:solidFill>
                <a:latin typeface="+mj-lt"/>
              </a:defRPr>
            </a:lvl1pPr>
          </a:lstStyle>
          <a:p>
            <a:pPr lvl="0"/>
            <a:r>
              <a:rPr lang="en-US" dirty="0"/>
              <a:t>Thank you</a:t>
            </a:r>
            <a:endParaRPr lang="en-GB" dirty="0"/>
          </a:p>
        </p:txBody>
      </p:sp>
      <p:sp>
        <p:nvSpPr>
          <p:cNvPr id="5" name="TextBox 4">
            <a:extLst>
              <a:ext uri="{FF2B5EF4-FFF2-40B4-BE49-F238E27FC236}">
                <a16:creationId xmlns:a16="http://schemas.microsoft.com/office/drawing/2014/main" id="{47EC7D1E-62E3-3E63-06C1-118A7ED2A8FB}"/>
              </a:ext>
            </a:extLst>
          </p:cNvPr>
          <p:cNvSpPr txBox="1"/>
          <p:nvPr userDrawn="1"/>
        </p:nvSpPr>
        <p:spPr>
          <a:xfrm>
            <a:off x="8901583" y="6065125"/>
            <a:ext cx="2746698" cy="684803"/>
          </a:xfrm>
          <a:prstGeom prst="rect">
            <a:avLst/>
          </a:prstGeom>
          <a:noFill/>
        </p:spPr>
        <p:txBody>
          <a:bodyPr wrap="square" rtlCol="0">
            <a:spAutoFit/>
          </a:bodyPr>
          <a:lstStyle/>
          <a:p>
            <a:pPr marL="0" algn="l" defTabSz="914400" rtl="0" eaLnBrk="1" latinLnBrk="0" hangingPunct="1">
              <a:spcAft>
                <a:spcPts val="300"/>
              </a:spcAft>
            </a:pPr>
            <a:r>
              <a:rPr lang="en-US" sz="900" kern="1200">
                <a:solidFill>
                  <a:schemeClr val="bg1"/>
                </a:solidFill>
                <a:latin typeface="+mj-lt"/>
                <a:ea typeface="+mn-ea"/>
                <a:cs typeface="+mn-cs"/>
              </a:rPr>
              <a:t>© 2023 Clarivate</a:t>
            </a:r>
          </a:p>
          <a:p>
            <a:r>
              <a:rPr lang="en-US" sz="900" dirty="0">
                <a:solidFill>
                  <a:schemeClr val="bg1"/>
                </a:solidFill>
              </a:rPr>
              <a:t>Clarivate and its logo, as well as all other trademarks </a:t>
            </a:r>
            <a:r>
              <a:rPr lang="en-US" sz="900" noProof="0" dirty="0">
                <a:solidFill>
                  <a:schemeClr val="bg1"/>
                </a:solidFill>
              </a:rPr>
              <a:t>used</a:t>
            </a:r>
            <a:r>
              <a:rPr lang="en-US" sz="900" dirty="0">
                <a:solidFill>
                  <a:schemeClr val="bg1"/>
                </a:solidFill>
              </a:rPr>
              <a:t> herein are trademarks of their respective owners and used under license.</a:t>
            </a:r>
          </a:p>
        </p:txBody>
      </p:sp>
      <p:sp>
        <p:nvSpPr>
          <p:cNvPr id="6" name="TextBox 5">
            <a:extLst>
              <a:ext uri="{FF2B5EF4-FFF2-40B4-BE49-F238E27FC236}">
                <a16:creationId xmlns:a16="http://schemas.microsoft.com/office/drawing/2014/main" id="{87AB04B5-3D56-0BB5-9DDB-477262BE3C48}"/>
              </a:ext>
            </a:extLst>
          </p:cNvPr>
          <p:cNvSpPr txBox="1"/>
          <p:nvPr userDrawn="1"/>
        </p:nvSpPr>
        <p:spPr>
          <a:xfrm>
            <a:off x="481400" y="6065125"/>
            <a:ext cx="8351450" cy="684803"/>
          </a:xfrm>
          <a:prstGeom prst="rect">
            <a:avLst/>
          </a:prstGeom>
          <a:noFill/>
        </p:spPr>
        <p:txBody>
          <a:bodyPr wrap="square" rtlCol="0">
            <a:spAutoFit/>
          </a:bodyPr>
          <a:lstStyle/>
          <a:p>
            <a:pPr>
              <a:spcAft>
                <a:spcPts val="300"/>
              </a:spcAft>
            </a:pPr>
            <a:r>
              <a:rPr lang="en-US" sz="900" dirty="0">
                <a:solidFill>
                  <a:schemeClr val="bg1"/>
                </a:solidFill>
                <a:latin typeface="+mj-lt"/>
              </a:rPr>
              <a:t>About Clarivate</a:t>
            </a:r>
          </a:p>
          <a:p>
            <a:r>
              <a:rPr lang="en-GB" sz="900" b="0" i="0" u="none" strike="noStrike" dirty="0">
                <a:solidFill>
                  <a:schemeClr val="bg1"/>
                </a:solidFill>
                <a:effectLst/>
              </a:rPr>
              <a:t>Clarivate is the leading global information services provider. We connect </a:t>
            </a:r>
            <a:r>
              <a:rPr lang="en-US" sz="900" b="0" i="0" u="none" strike="noStrike" noProof="0" dirty="0">
                <a:solidFill>
                  <a:schemeClr val="bg1"/>
                </a:solidFill>
                <a:effectLst/>
              </a:rPr>
              <a:t>people</a:t>
            </a:r>
            <a:r>
              <a:rPr lang="en-GB" sz="900" b="0" i="0" u="none" strike="noStrike" dirty="0">
                <a:solidFill>
                  <a:schemeClr val="bg1"/>
                </a:solidFill>
                <a:effectLst/>
              </a:rPr>
              <a:t> and </a:t>
            </a:r>
            <a:r>
              <a:rPr lang="en-US" sz="900" b="0" i="0" u="none" strike="noStrike" noProof="0" dirty="0">
                <a:solidFill>
                  <a:schemeClr val="bg1"/>
                </a:solidFill>
                <a:effectLst/>
              </a:rPr>
              <a:t>organizations</a:t>
            </a:r>
            <a:r>
              <a:rPr lang="en-GB" sz="900" b="0" i="0" u="none" strike="noStrike" dirty="0">
                <a:solidFill>
                  <a:schemeClr val="bg1"/>
                </a:solidFill>
                <a:effectLst/>
              </a:rPr>
              <a:t> to intelligence they can trust to transform their perspective, their work and our world. Our subscription </a:t>
            </a:r>
            <a:r>
              <a:rPr lang="en-US" sz="900" b="0" i="0" u="none" strike="noStrike" noProof="0" dirty="0">
                <a:solidFill>
                  <a:schemeClr val="bg1"/>
                </a:solidFill>
                <a:effectLst/>
              </a:rPr>
              <a:t>and</a:t>
            </a:r>
            <a:r>
              <a:rPr lang="en-GB" sz="900" b="0" i="0" u="none" strike="noStrike" dirty="0">
                <a:solidFill>
                  <a:schemeClr val="bg1"/>
                </a:solidFill>
                <a:effectLst/>
              </a:rPr>
              <a:t> technology-based solutions are coupled with deep domain expertise and cover the areas </a:t>
            </a:r>
            <a:br>
              <a:rPr lang="en-GB" sz="900" b="0" i="0" u="none" strike="noStrike" dirty="0">
                <a:solidFill>
                  <a:schemeClr val="bg1"/>
                </a:solidFill>
                <a:effectLst/>
              </a:rPr>
            </a:br>
            <a:r>
              <a:rPr lang="en-GB" sz="900" b="0" i="0" u="none" strike="noStrike" dirty="0">
                <a:solidFill>
                  <a:schemeClr val="bg1"/>
                </a:solidFill>
                <a:effectLst/>
              </a:rPr>
              <a:t>of Academia &amp; Government, Life Sciences &amp; Healthcare and Intellectual Property. For more information, please visit </a:t>
            </a:r>
            <a:r>
              <a:rPr lang="en-GB" sz="900" b="0" i="0" dirty="0">
                <a:solidFill>
                  <a:schemeClr val="bg1"/>
                </a:solidFill>
                <a:effectLst/>
                <a:hlinkClick r:id="rId5" tooltip="http://clarivate.com">
                  <a:extLst>
                    <a:ext uri="{A12FA001-AC4F-418D-AE19-62706E023703}">
                      <ahyp:hlinkClr xmlns:ahyp="http://schemas.microsoft.com/office/drawing/2018/hyperlinkcolor" val="tx"/>
                    </a:ext>
                  </a:extLst>
                </a:hlinkClick>
              </a:rPr>
              <a:t>clarivate.com</a:t>
            </a:r>
            <a:endParaRPr lang="en-US" sz="900" dirty="0">
              <a:solidFill>
                <a:schemeClr val="bg1"/>
              </a:solidFill>
            </a:endParaRPr>
          </a:p>
        </p:txBody>
      </p:sp>
    </p:spTree>
    <p:extLst>
      <p:ext uri="{BB962C8B-B14F-4D97-AF65-F5344CB8AC3E}">
        <p14:creationId xmlns:p14="http://schemas.microsoft.com/office/powerpoint/2010/main" val="262233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ttern - 1 line only - Mi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56F40D-311F-9DAF-7722-E26A0EECAF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600" y="1012"/>
            <a:ext cx="12188400" cy="6855975"/>
          </a:xfrm>
          <a:prstGeom prst="rect">
            <a:avLst/>
          </a:prstGeom>
        </p:spPr>
      </p:pic>
      <p:pic>
        <p:nvPicPr>
          <p:cNvPr id="14" name="Graphic 13">
            <a:extLst>
              <a:ext uri="{FF2B5EF4-FFF2-40B4-BE49-F238E27FC236}">
                <a16:creationId xmlns:a16="http://schemas.microsoft.com/office/drawing/2014/main" id="{1096E191-2144-60BE-91CE-85588EF18E7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0468" y="437514"/>
            <a:ext cx="1591064" cy="268913"/>
          </a:xfrm>
          <a:prstGeom prst="rect">
            <a:avLst/>
          </a:prstGeom>
        </p:spPr>
      </p:pic>
      <p:sp>
        <p:nvSpPr>
          <p:cNvPr id="17" name="Text Placeholder 9">
            <a:extLst>
              <a:ext uri="{FF2B5EF4-FFF2-40B4-BE49-F238E27FC236}">
                <a16:creationId xmlns:a16="http://schemas.microsoft.com/office/drawing/2014/main" id="{49C182B8-C7DD-EE7B-F51B-FA5E11F3C83E}"/>
              </a:ext>
            </a:extLst>
          </p:cNvPr>
          <p:cNvSpPr>
            <a:spLocks noGrp="1"/>
          </p:cNvSpPr>
          <p:nvPr>
            <p:ph type="body" sz="quarter" idx="13" hasCustomPrompt="1"/>
          </p:nvPr>
        </p:nvSpPr>
        <p:spPr>
          <a:xfrm>
            <a:off x="3217332" y="6313233"/>
            <a:ext cx="2532586" cy="177075"/>
          </a:xfrm>
          <a:prstGeom prst="rect">
            <a:avLst/>
          </a:prstGeom>
        </p:spPr>
        <p:txBody>
          <a:bodyPr lIns="0" tIns="0" rIns="0" bIns="0">
            <a:noAutofit/>
          </a:bodyPr>
          <a:lstStyle>
            <a:lvl1pPr marL="0" indent="0" algn="r">
              <a:lnSpc>
                <a:spcPct val="90000"/>
              </a:lnSpc>
              <a:buNone/>
              <a:defRPr sz="1600">
                <a:solidFill>
                  <a:schemeClr val="bg1"/>
                </a:solidFill>
                <a:latin typeface="+mn-lt"/>
              </a:defRPr>
            </a:lvl1pPr>
          </a:lstStyle>
          <a:p>
            <a:pPr lvl="0"/>
            <a:r>
              <a:rPr lang="en-US"/>
              <a:t>Forename Surname</a:t>
            </a:r>
            <a:endParaRPr lang="en-GB"/>
          </a:p>
        </p:txBody>
      </p:sp>
      <p:sp>
        <p:nvSpPr>
          <p:cNvPr id="19" name="Text Placeholder 9">
            <a:extLst>
              <a:ext uri="{FF2B5EF4-FFF2-40B4-BE49-F238E27FC236}">
                <a16:creationId xmlns:a16="http://schemas.microsoft.com/office/drawing/2014/main" id="{6C38E137-2FCE-14E8-AECF-571F9A547EBB}"/>
              </a:ext>
            </a:extLst>
          </p:cNvPr>
          <p:cNvSpPr>
            <a:spLocks noGrp="1"/>
          </p:cNvSpPr>
          <p:nvPr>
            <p:ph type="body" sz="quarter" idx="15" hasCustomPrompt="1"/>
          </p:nvPr>
        </p:nvSpPr>
        <p:spPr>
          <a:xfrm>
            <a:off x="6433610" y="6312625"/>
            <a:ext cx="2542116" cy="177075"/>
          </a:xfrm>
          <a:prstGeom prst="rect">
            <a:avLst/>
          </a:prstGeom>
        </p:spPr>
        <p:txBody>
          <a:bodyPr lIns="0" tIns="0" rIns="0" bIns="0">
            <a:noAutofit/>
          </a:bodyPr>
          <a:lstStyle>
            <a:lvl1pPr marL="0" indent="0">
              <a:lnSpc>
                <a:spcPct val="90000"/>
              </a:lnSpc>
              <a:buNone/>
              <a:defRPr sz="1600" baseline="0">
                <a:solidFill>
                  <a:schemeClr val="bg1"/>
                </a:solidFill>
                <a:latin typeface="+mn-lt"/>
              </a:defRPr>
            </a:lvl1pPr>
          </a:lstStyle>
          <a:p>
            <a:pPr lvl="0"/>
            <a:r>
              <a:rPr lang="en-US"/>
              <a:t>00th Month 0000</a:t>
            </a:r>
            <a:endParaRPr lang="en-GB"/>
          </a:p>
        </p:txBody>
      </p:sp>
      <p:sp>
        <p:nvSpPr>
          <p:cNvPr id="3" name="Text Placeholder 2">
            <a:extLst>
              <a:ext uri="{FF2B5EF4-FFF2-40B4-BE49-F238E27FC236}">
                <a16:creationId xmlns:a16="http://schemas.microsoft.com/office/drawing/2014/main" id="{00B46115-27C9-1632-4193-41871681CCD0}"/>
              </a:ext>
            </a:extLst>
          </p:cNvPr>
          <p:cNvSpPr>
            <a:spLocks noGrp="1"/>
          </p:cNvSpPr>
          <p:nvPr>
            <p:ph type="body" sz="quarter" idx="20" hasCustomPrompt="1"/>
          </p:nvPr>
        </p:nvSpPr>
        <p:spPr>
          <a:xfrm>
            <a:off x="6092400" y="6291099"/>
            <a:ext cx="7200" cy="216000"/>
          </a:xfrm>
          <a:solidFill>
            <a:schemeClr val="bg1"/>
          </a:solidFill>
        </p:spPr>
        <p:txBody>
          <a:bodyPr/>
          <a:lstStyle>
            <a:lvl1pPr marL="0" indent="0">
              <a:buNone/>
              <a:defRPr>
                <a:solidFill>
                  <a:schemeClr val="bg1"/>
                </a:solidFill>
              </a:defRPr>
            </a:lvl1pPr>
          </a:lstStyle>
          <a:p>
            <a:pPr lvl="0"/>
            <a:r>
              <a:rPr lang="en-US"/>
              <a:t> </a:t>
            </a:r>
            <a:endParaRPr lang="en-GB"/>
          </a:p>
        </p:txBody>
      </p:sp>
      <p:sp>
        <p:nvSpPr>
          <p:cNvPr id="2" name="Text Placeholder 9">
            <a:extLst>
              <a:ext uri="{FF2B5EF4-FFF2-40B4-BE49-F238E27FC236}">
                <a16:creationId xmlns:a16="http://schemas.microsoft.com/office/drawing/2014/main" id="{9B1E7E56-BB61-F595-D102-91046074E5B6}"/>
              </a:ext>
            </a:extLst>
          </p:cNvPr>
          <p:cNvSpPr>
            <a:spLocks noGrp="1"/>
          </p:cNvSpPr>
          <p:nvPr>
            <p:ph type="body" sz="quarter" idx="16" hasCustomPrompt="1"/>
          </p:nvPr>
        </p:nvSpPr>
        <p:spPr>
          <a:xfrm>
            <a:off x="1343025" y="2708275"/>
            <a:ext cx="9505949" cy="890589"/>
          </a:xfrm>
          <a:prstGeom prst="rect">
            <a:avLst/>
          </a:prstGeom>
        </p:spPr>
        <p:txBody>
          <a:bodyPr lIns="0" tIns="36000" rIns="0" bIns="0" anchor="b" anchorCtr="0">
            <a:noAutofit/>
          </a:bodyPr>
          <a:lstStyle>
            <a:lvl1pPr marL="0" indent="0" algn="ctr">
              <a:lnSpc>
                <a:spcPct val="85000"/>
              </a:lnSpc>
              <a:buNone/>
              <a:defRPr sz="5400" spc="-100" baseline="0">
                <a:solidFill>
                  <a:schemeClr val="accent1"/>
                </a:solidFill>
                <a:latin typeface="+mj-lt"/>
              </a:defRPr>
            </a:lvl1pPr>
          </a:lstStyle>
          <a:p>
            <a:pPr lvl="0"/>
            <a:r>
              <a:rPr lang="en-GB" dirty="0"/>
              <a:t>D</a:t>
            </a:r>
            <a:r>
              <a:rPr lang="en-US" dirty="0"/>
              <a:t>ark pattern one line title</a:t>
            </a:r>
          </a:p>
        </p:txBody>
      </p:sp>
      <p:sp>
        <p:nvSpPr>
          <p:cNvPr id="4" name="Text Placeholder 9">
            <a:extLst>
              <a:ext uri="{FF2B5EF4-FFF2-40B4-BE49-F238E27FC236}">
                <a16:creationId xmlns:a16="http://schemas.microsoft.com/office/drawing/2014/main" id="{8132D823-FAB6-8942-115E-ECA384A8E0C0}"/>
              </a:ext>
            </a:extLst>
          </p:cNvPr>
          <p:cNvSpPr>
            <a:spLocks noGrp="1"/>
          </p:cNvSpPr>
          <p:nvPr>
            <p:ph type="body" sz="quarter" idx="17" hasCustomPrompt="1"/>
          </p:nvPr>
        </p:nvSpPr>
        <p:spPr>
          <a:xfrm>
            <a:off x="1343079" y="3683220"/>
            <a:ext cx="9502339" cy="281703"/>
          </a:xfrm>
          <a:prstGeom prst="rect">
            <a:avLst/>
          </a:prstGeom>
        </p:spPr>
        <p:txBody>
          <a:bodyPr lIns="0" tIns="36000" rIns="0" bIns="0" anchor="t" anchorCtr="0">
            <a:noAutofit/>
          </a:bodyPr>
          <a:lstStyle>
            <a:lvl1pPr marL="0" indent="0" algn="ctr">
              <a:lnSpc>
                <a:spcPct val="85000"/>
              </a:lnSpc>
              <a:buNone/>
              <a:defRPr sz="2400">
                <a:solidFill>
                  <a:schemeClr val="bg1"/>
                </a:solidFill>
                <a:latin typeface="+mn-lt"/>
              </a:defRPr>
            </a:lvl1pPr>
          </a:lstStyle>
          <a:p>
            <a:pPr lvl="0"/>
            <a:r>
              <a:rPr lang="en-US" dirty="0"/>
              <a:t>Presentation subtitle here</a:t>
            </a:r>
          </a:p>
        </p:txBody>
      </p:sp>
    </p:spTree>
    <p:extLst>
      <p:ext uri="{BB962C8B-B14F-4D97-AF65-F5344CB8AC3E}">
        <p14:creationId xmlns:p14="http://schemas.microsoft.com/office/powerpoint/2010/main" val="360255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D1B4D6-09F5-E479-2AED-EDE0974FF279}"/>
              </a:ext>
            </a:extLst>
          </p:cNvPr>
          <p:cNvSpPr>
            <a:spLocks noGrp="1"/>
          </p:cNvSpPr>
          <p:nvPr>
            <p:ph type="title"/>
          </p:nvPr>
        </p:nvSpPr>
        <p:spPr>
          <a:xfrm>
            <a:off x="550864" y="368828"/>
            <a:ext cx="7345362" cy="309766"/>
          </a:xfrm>
          <a:prstGeom prst="rect">
            <a:avLst/>
          </a:prstGeom>
        </p:spPr>
        <p:txBody>
          <a:bodyPr vert="horz" lIns="0" tIns="0" rIns="0" bIns="0" rtlCol="0" anchor="t" anchorCtr="0">
            <a:noAutofit/>
          </a:bodyPr>
          <a:lstStyle/>
          <a:p>
            <a:r>
              <a:rPr lang="en-US" dirty="0"/>
              <a:t>Header avenir demi 24pt</a:t>
            </a:r>
            <a:endParaRPr lang="en-GB" dirty="0"/>
          </a:p>
        </p:txBody>
      </p:sp>
      <p:sp>
        <p:nvSpPr>
          <p:cNvPr id="3" name="Text Placeholder 2">
            <a:extLst>
              <a:ext uri="{FF2B5EF4-FFF2-40B4-BE49-F238E27FC236}">
                <a16:creationId xmlns:a16="http://schemas.microsoft.com/office/drawing/2014/main" id="{5C1B50FF-FF35-77A6-3E05-3419EB2868DE}"/>
              </a:ext>
            </a:extLst>
          </p:cNvPr>
          <p:cNvSpPr>
            <a:spLocks noGrp="1"/>
          </p:cNvSpPr>
          <p:nvPr>
            <p:ph type="body" idx="1"/>
          </p:nvPr>
        </p:nvSpPr>
        <p:spPr>
          <a:xfrm>
            <a:off x="550864" y="1808163"/>
            <a:ext cx="3600449" cy="432117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pic>
        <p:nvPicPr>
          <p:cNvPr id="12" name="Picture Placeholder 13">
            <a:extLst>
              <a:ext uri="{FF2B5EF4-FFF2-40B4-BE49-F238E27FC236}">
                <a16:creationId xmlns:a16="http://schemas.microsoft.com/office/drawing/2014/main" id="{D55B5CEE-4AC1-C1A3-63DB-32646D2687EF}"/>
              </a:ext>
            </a:extLst>
          </p:cNvPr>
          <p:cNvPicPr>
            <a:picLocks noChangeAspect="1"/>
          </p:cNvPicPr>
          <p:nvPr userDrawn="1"/>
        </p:nvPicPr>
        <p:blipFill rotWithShape="1">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l="6945" t="19498" r="6909" b="15243"/>
          <a:stretch/>
        </p:blipFill>
        <p:spPr>
          <a:xfrm>
            <a:off x="548482" y="6308725"/>
            <a:ext cx="1381418" cy="309766"/>
          </a:xfrm>
          <a:prstGeom prst="rect">
            <a:avLst/>
          </a:prstGeom>
        </p:spPr>
      </p:pic>
      <p:grpSp>
        <p:nvGrpSpPr>
          <p:cNvPr id="26" name="Group 25">
            <a:extLst>
              <a:ext uri="{FF2B5EF4-FFF2-40B4-BE49-F238E27FC236}">
                <a16:creationId xmlns:a16="http://schemas.microsoft.com/office/drawing/2014/main" id="{A1A5E482-4574-DBBB-6D07-43038BC36058}"/>
              </a:ext>
            </a:extLst>
          </p:cNvPr>
          <p:cNvGrpSpPr/>
          <p:nvPr userDrawn="1"/>
        </p:nvGrpSpPr>
        <p:grpSpPr>
          <a:xfrm>
            <a:off x="12337200" y="0"/>
            <a:ext cx="288000" cy="6858000"/>
            <a:chOff x="12337200" y="0"/>
            <a:chExt cx="288000" cy="6858000"/>
          </a:xfrm>
        </p:grpSpPr>
        <p:sp>
          <p:nvSpPr>
            <p:cNvPr id="8" name="Rectangle 7">
              <a:extLst>
                <a:ext uri="{FF2B5EF4-FFF2-40B4-BE49-F238E27FC236}">
                  <a16:creationId xmlns:a16="http://schemas.microsoft.com/office/drawing/2014/main" id="{6F0A564E-5B5A-C16B-74D2-EFAA6CB755C4}"/>
                </a:ext>
              </a:extLst>
            </p:cNvPr>
            <p:cNvSpPr/>
            <p:nvPr userDrawn="1"/>
          </p:nvSpPr>
          <p:spPr>
            <a:xfrm>
              <a:off x="12337200" y="0"/>
              <a:ext cx="288000" cy="288000"/>
            </a:xfrm>
            <a:prstGeom prst="rect">
              <a:avLst/>
            </a:prstGeom>
            <a:solidFill>
              <a:srgbClr val="FFFF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7918FA31-A0FC-BD87-1F11-F7469FA73F08}"/>
                </a:ext>
              </a:extLst>
            </p:cNvPr>
            <p:cNvSpPr/>
            <p:nvPr userDrawn="1"/>
          </p:nvSpPr>
          <p:spPr>
            <a:xfrm>
              <a:off x="12337200" y="438000"/>
              <a:ext cx="288000" cy="288000"/>
            </a:xfrm>
            <a:prstGeom prst="rect">
              <a:avLst/>
            </a:prstGeom>
            <a:solidFill>
              <a:schemeClr val="tx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358B965-7EBE-8A86-596A-3EB98DBA23AA}"/>
                </a:ext>
              </a:extLst>
            </p:cNvPr>
            <p:cNvSpPr/>
            <p:nvPr userDrawn="1"/>
          </p:nvSpPr>
          <p:spPr>
            <a:xfrm>
              <a:off x="12337200" y="1314000"/>
              <a:ext cx="288000" cy="288000"/>
            </a:xfrm>
            <a:prstGeom prst="rect">
              <a:avLst/>
            </a:prstGeom>
            <a:solidFill>
              <a:srgbClr val="93FF9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03C6244-8725-3CDB-756C-1B5982DCCFF9}"/>
                </a:ext>
              </a:extLst>
            </p:cNvPr>
            <p:cNvSpPr/>
            <p:nvPr userDrawn="1"/>
          </p:nvSpPr>
          <p:spPr>
            <a:xfrm>
              <a:off x="12337200" y="1752000"/>
              <a:ext cx="288000" cy="288000"/>
            </a:xfrm>
            <a:prstGeom prst="rect">
              <a:avLst/>
            </a:prstGeom>
            <a:solidFill>
              <a:srgbClr val="B175E1"/>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64855A70-A130-E8A5-28DB-3D97EB97732F}"/>
                </a:ext>
              </a:extLst>
            </p:cNvPr>
            <p:cNvSpPr/>
            <p:nvPr userDrawn="1"/>
          </p:nvSpPr>
          <p:spPr>
            <a:xfrm>
              <a:off x="12337200" y="2190000"/>
              <a:ext cx="288000" cy="288000"/>
            </a:xfrm>
            <a:prstGeom prst="rect">
              <a:avLst/>
            </a:prstGeom>
            <a:solidFill>
              <a:srgbClr val="F0FE4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AD76882-1CBE-BF9E-9628-C5C4FBCF6270}"/>
                </a:ext>
              </a:extLst>
            </p:cNvPr>
            <p:cNvSpPr/>
            <p:nvPr userDrawn="1"/>
          </p:nvSpPr>
          <p:spPr>
            <a:xfrm>
              <a:off x="12337200" y="2628000"/>
              <a:ext cx="288000" cy="288000"/>
            </a:xfrm>
            <a:prstGeom prst="rect">
              <a:avLst/>
            </a:prstGeom>
            <a:solidFill>
              <a:schemeClr val="bg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04913EB-D3C2-17BF-B68F-0D480F35C1F5}"/>
                </a:ext>
              </a:extLst>
            </p:cNvPr>
            <p:cNvSpPr/>
            <p:nvPr userDrawn="1"/>
          </p:nvSpPr>
          <p:spPr>
            <a:xfrm>
              <a:off x="12337200" y="3942000"/>
              <a:ext cx="288000" cy="288000"/>
            </a:xfrm>
            <a:prstGeom prst="rect">
              <a:avLst/>
            </a:prstGeom>
            <a:solidFill>
              <a:srgbClr val="FAF5FF"/>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66ACA2C-3BF2-7940-99B3-4B87A6340ABC}"/>
                </a:ext>
              </a:extLst>
            </p:cNvPr>
            <p:cNvSpPr/>
            <p:nvPr userDrawn="1"/>
          </p:nvSpPr>
          <p:spPr>
            <a:xfrm>
              <a:off x="12337200" y="4380000"/>
              <a:ext cx="288000" cy="288000"/>
            </a:xfrm>
            <a:prstGeom prst="rect">
              <a:avLst/>
            </a:prstGeom>
            <a:solidFill>
              <a:srgbClr val="2A2B2D"/>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9E425DA-A88F-B815-0B38-63D6C4C47EEE}"/>
                </a:ext>
              </a:extLst>
            </p:cNvPr>
            <p:cNvSpPr/>
            <p:nvPr userDrawn="1"/>
          </p:nvSpPr>
          <p:spPr>
            <a:xfrm>
              <a:off x="12337200" y="5256000"/>
              <a:ext cx="288000" cy="288000"/>
            </a:xfrm>
            <a:prstGeom prst="rect">
              <a:avLst/>
            </a:prstGeom>
            <a:solidFill>
              <a:srgbClr val="5F6368"/>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F0620C3-5122-73F3-8D42-6FC72D1CF88D}"/>
                </a:ext>
              </a:extLst>
            </p:cNvPr>
            <p:cNvSpPr/>
            <p:nvPr userDrawn="1"/>
          </p:nvSpPr>
          <p:spPr>
            <a:xfrm>
              <a:off x="12337200" y="5694000"/>
              <a:ext cx="288000" cy="288000"/>
            </a:xfrm>
            <a:prstGeom prst="rect">
              <a:avLst/>
            </a:prstGeom>
            <a:solidFill>
              <a:srgbClr val="BABCBE"/>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BE28140C-25FC-A8FA-1DC7-61CFC4C3F9A5}"/>
                </a:ext>
              </a:extLst>
            </p:cNvPr>
            <p:cNvSpPr/>
            <p:nvPr userDrawn="1"/>
          </p:nvSpPr>
          <p:spPr>
            <a:xfrm>
              <a:off x="12337200" y="6132000"/>
              <a:ext cx="288000" cy="288000"/>
            </a:xfrm>
            <a:prstGeom prst="rect">
              <a:avLst/>
            </a:prstGeom>
            <a:solidFill>
              <a:srgbClr val="DFE1E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3FA055DC-0472-FC3F-F639-36EB111EA362}"/>
                </a:ext>
              </a:extLst>
            </p:cNvPr>
            <p:cNvSpPr/>
            <p:nvPr userDrawn="1"/>
          </p:nvSpPr>
          <p:spPr>
            <a:xfrm>
              <a:off x="12337200" y="6570000"/>
              <a:ext cx="288000" cy="288000"/>
            </a:xfrm>
            <a:prstGeom prst="rect">
              <a:avLst/>
            </a:prstGeom>
            <a:solidFill>
              <a:srgbClr val="F2F2F2"/>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53513242"/>
      </p:ext>
    </p:extLst>
  </p:cSld>
  <p:clrMap bg1="lt1" tx1="dk1" bg2="lt2" tx2="dk2" accent1="accent1" accent2="accent2" accent3="accent3" accent4="accent4" accent5="accent5" accent6="accent6" hlink="hlink" folHlink="folHlink"/>
  <p:sldLayoutIdLst>
    <p:sldLayoutId id="2147484588" r:id="rId1"/>
    <p:sldLayoutId id="2147484491" r:id="rId2"/>
    <p:sldLayoutId id="2147484615" r:id="rId3"/>
    <p:sldLayoutId id="2147484290" r:id="rId4"/>
    <p:sldLayoutId id="2147484312" r:id="rId5"/>
    <p:sldLayoutId id="2147483919" r:id="rId6"/>
    <p:sldLayoutId id="2147484620" r:id="rId7"/>
    <p:sldLayoutId id="2147484208" r:id="rId8"/>
    <p:sldLayoutId id="2147484486" r:id="rId9"/>
    <p:sldLayoutId id="2147484624" r:id="rId10"/>
    <p:sldLayoutId id="2147484625" r:id="rId11"/>
  </p:sldLayoutIdLst>
  <p:hf sldNum="0" hdr="0" ftr="0" dt="0"/>
  <p:txStyles>
    <p:titleStyle>
      <a:lvl1pPr algn="l" defTabSz="914400" rtl="0" eaLnBrk="1" latinLnBrk="0" hangingPunct="1">
        <a:lnSpc>
          <a:spcPct val="90000"/>
        </a:lnSpc>
        <a:spcBef>
          <a:spcPct val="0"/>
        </a:spcBef>
        <a:buNone/>
        <a:defRPr sz="2400" kern="1200">
          <a:solidFill>
            <a:schemeClr val="accent2"/>
          </a:solidFill>
          <a:latin typeface="+mj-lt"/>
          <a:ea typeface="+mj-ea"/>
          <a:cs typeface="+mj-cs"/>
        </a:defRPr>
      </a:lvl1pPr>
    </p:titleStyle>
    <p:bodyStyle>
      <a:lvl1pPr marL="18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9FCC3B"/>
          </p15:clr>
        </p15:guide>
        <p15:guide id="2" pos="3840" userDrawn="1">
          <p15:clr>
            <a:srgbClr val="9FCC3B"/>
          </p15:clr>
        </p15:guide>
        <p15:guide id="3" pos="3795" userDrawn="1">
          <p15:clr>
            <a:srgbClr val="F26B43"/>
          </p15:clr>
        </p15:guide>
        <p15:guide id="4" pos="3296" userDrawn="1">
          <p15:clr>
            <a:srgbClr val="F26B43"/>
          </p15:clr>
        </p15:guide>
        <p15:guide id="5" pos="3205" userDrawn="1">
          <p15:clr>
            <a:srgbClr val="F26B43"/>
          </p15:clr>
        </p15:guide>
        <p15:guide id="6" pos="2706" userDrawn="1">
          <p15:clr>
            <a:srgbClr val="F26B43"/>
          </p15:clr>
        </p15:guide>
        <p15:guide id="7" pos="2615" userDrawn="1">
          <p15:clr>
            <a:srgbClr val="F26B43"/>
          </p15:clr>
        </p15:guide>
        <p15:guide id="8" pos="2116" userDrawn="1">
          <p15:clr>
            <a:srgbClr val="F26B43"/>
          </p15:clr>
        </p15:guide>
        <p15:guide id="9" pos="2026" userDrawn="1">
          <p15:clr>
            <a:srgbClr val="F26B43"/>
          </p15:clr>
        </p15:guide>
        <p15:guide id="10" pos="1527" userDrawn="1">
          <p15:clr>
            <a:srgbClr val="F26B43"/>
          </p15:clr>
        </p15:guide>
        <p15:guide id="11" pos="1436" userDrawn="1">
          <p15:clr>
            <a:srgbClr val="F26B43"/>
          </p15:clr>
        </p15:guide>
        <p15:guide id="12" pos="937" userDrawn="1">
          <p15:clr>
            <a:srgbClr val="F26B43"/>
          </p15:clr>
        </p15:guide>
        <p15:guide id="13" pos="846" userDrawn="1">
          <p15:clr>
            <a:srgbClr val="F26B43"/>
          </p15:clr>
        </p15:guide>
        <p15:guide id="14" pos="347" userDrawn="1">
          <p15:clr>
            <a:srgbClr val="9FCC3B"/>
          </p15:clr>
        </p15:guide>
        <p15:guide id="15" pos="3885" userDrawn="1">
          <p15:clr>
            <a:srgbClr val="F26B43"/>
          </p15:clr>
        </p15:guide>
        <p15:guide id="16" pos="4384" userDrawn="1">
          <p15:clr>
            <a:srgbClr val="F26B43"/>
          </p15:clr>
        </p15:guide>
        <p15:guide id="17" pos="4475" userDrawn="1">
          <p15:clr>
            <a:srgbClr val="F26B43"/>
          </p15:clr>
        </p15:guide>
        <p15:guide id="18" pos="4974" userDrawn="1">
          <p15:clr>
            <a:srgbClr val="F26B43"/>
          </p15:clr>
        </p15:guide>
        <p15:guide id="19" pos="5065" userDrawn="1">
          <p15:clr>
            <a:srgbClr val="F26B43"/>
          </p15:clr>
        </p15:guide>
        <p15:guide id="20" pos="5564" userDrawn="1">
          <p15:clr>
            <a:srgbClr val="F26B43"/>
          </p15:clr>
        </p15:guide>
        <p15:guide id="21" pos="5654" userDrawn="1">
          <p15:clr>
            <a:srgbClr val="F26B43"/>
          </p15:clr>
        </p15:guide>
        <p15:guide id="22" pos="6153" userDrawn="1">
          <p15:clr>
            <a:srgbClr val="F26B43"/>
          </p15:clr>
        </p15:guide>
        <p15:guide id="23" pos="6244" userDrawn="1">
          <p15:clr>
            <a:srgbClr val="F26B43"/>
          </p15:clr>
        </p15:guide>
        <p15:guide id="24" pos="6743" userDrawn="1">
          <p15:clr>
            <a:srgbClr val="F26B43"/>
          </p15:clr>
        </p15:guide>
        <p15:guide id="25" pos="6834" userDrawn="1">
          <p15:clr>
            <a:srgbClr val="F26B43"/>
          </p15:clr>
        </p15:guide>
        <p15:guide id="26" pos="7333" userDrawn="1">
          <p15:clr>
            <a:srgbClr val="9FCC3B"/>
          </p15:clr>
        </p15:guide>
        <p15:guide id="35" orient="horz" pos="1139" userDrawn="1">
          <p15:clr>
            <a:srgbClr val="F26B43"/>
          </p15:clr>
        </p15:guide>
        <p15:guide id="41" orient="horz" pos="119" userDrawn="1">
          <p15:clr>
            <a:srgbClr val="9FCC3B"/>
          </p15:clr>
        </p15:guide>
        <p15:guide id="55" orient="horz" pos="3974" userDrawn="1">
          <p15:clr>
            <a:srgbClr val="F26B43"/>
          </p15:clr>
        </p15:guide>
        <p15:guide id="59" orient="horz" pos="4201" userDrawn="1">
          <p15:clr>
            <a:srgbClr val="9FCC3B"/>
          </p15:clr>
        </p15:guide>
        <p15:guide id="60" orient="horz" pos="459" userDrawn="1">
          <p15:clr>
            <a:srgbClr val="F26B43"/>
          </p15:clr>
        </p15:guide>
        <p15:guide id="62"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hyperlink" Target="mailto:training@proquest.com" TargetMode="External"/><Relationship Id="rId3" Type="http://schemas.openxmlformats.org/officeDocument/2006/relationships/hyperlink" Target="https://knowledge.exlibrisgroup.com/Pivot" TargetMode="External"/><Relationship Id="rId7" Type="http://schemas.openxmlformats.org/officeDocument/2006/relationships/hyperlink" Target="https://ideas.exlibrisgroup.com/"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s://support.proquest.com/" TargetMode="External"/><Relationship Id="rId5" Type="http://schemas.openxmlformats.org/officeDocument/2006/relationships/hyperlink" Target="https://proquest.libguides.com/pivot_es/" TargetMode="External"/><Relationship Id="rId4" Type="http://schemas.openxmlformats.org/officeDocument/2006/relationships/hyperlink" Target="https://knowledge.exlibrisgroup.com/Pivot/Traini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3FFB8B-BFE4-5EBF-58D4-5E049D64F874}"/>
              </a:ext>
            </a:extLst>
          </p:cNvPr>
          <p:cNvSpPr>
            <a:spLocks noGrp="1"/>
          </p:cNvSpPr>
          <p:nvPr>
            <p:ph type="title"/>
          </p:nvPr>
        </p:nvSpPr>
        <p:spPr>
          <a:xfrm>
            <a:off x="550863" y="1576552"/>
            <a:ext cx="5397992" cy="1968336"/>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nSpc>
                <a:spcPct val="85000"/>
              </a:lnSpc>
              <a:spcBef>
                <a:spcPts val="0"/>
              </a:spcBef>
              <a:defRPr/>
            </a:pPr>
            <a:r>
              <a:rPr lang="es-ES" dirty="0">
                <a:solidFill>
                  <a:schemeClr val="tx1"/>
                </a:solidFill>
              </a:rPr>
              <a:t>Oportunidades de financiación para usuarios finales de Pivot-RP</a:t>
            </a:r>
            <a:endParaRPr lang="en-US" sz="3600" b="0" i="0" u="none" strike="noStrike" kern="1200" cap="none" spc="0" normalizeH="0" baseline="0" noProof="0" dirty="0">
              <a:ln>
                <a:noFill/>
              </a:ln>
              <a:solidFill>
                <a:schemeClr val="tx1"/>
              </a:solidFill>
              <a:effectLst/>
              <a:uLnTx/>
              <a:uFillTx/>
              <a:latin typeface="+mj-lt"/>
            </a:endParaRPr>
          </a:p>
        </p:txBody>
      </p:sp>
      <p:sp>
        <p:nvSpPr>
          <p:cNvPr id="4" name="Text Placeholder 3">
            <a:extLst>
              <a:ext uri="{FF2B5EF4-FFF2-40B4-BE49-F238E27FC236}">
                <a16:creationId xmlns:a16="http://schemas.microsoft.com/office/drawing/2014/main" id="{F6273579-1662-E199-139E-F0CEC9158A8F}"/>
              </a:ext>
            </a:extLst>
          </p:cNvPr>
          <p:cNvSpPr>
            <a:spLocks noGrp="1"/>
          </p:cNvSpPr>
          <p:nvPr>
            <p:ph type="body" sz="quarter" idx="17"/>
          </p:nvPr>
        </p:nvSpPr>
        <p:spPr/>
        <p:txBody>
          <a:bodyPr/>
          <a:lstStyle/>
          <a:p>
            <a:r>
              <a:rPr lang="es-ES" dirty="0"/>
              <a:t>Sesión de usuario final #2 de 3</a:t>
            </a:r>
            <a:endParaRPr lang="en-US" dirty="0"/>
          </a:p>
        </p:txBody>
      </p:sp>
      <p:pic>
        <p:nvPicPr>
          <p:cNvPr id="10" name="Picture Placeholder 9">
            <a:extLst>
              <a:ext uri="{FF2B5EF4-FFF2-40B4-BE49-F238E27FC236}">
                <a16:creationId xmlns:a16="http://schemas.microsoft.com/office/drawing/2014/main" id="{E870457A-13E7-A351-4850-33D7010B34C3}"/>
              </a:ext>
              <a:ext uri="{C183D7F6-B498-43B3-948B-1728B52AA6E4}">
                <adec:decorative xmlns:adec="http://schemas.microsoft.com/office/drawing/2017/decorative" val="1"/>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5593" r="5593"/>
          <a:stretch>
            <a:fillRect/>
          </a:stretch>
        </p:blipFill>
        <p:spPr/>
      </p:pic>
    </p:spTree>
    <p:extLst>
      <p:ext uri="{BB962C8B-B14F-4D97-AF65-F5344CB8AC3E}">
        <p14:creationId xmlns:p14="http://schemas.microsoft.com/office/powerpoint/2010/main" val="610071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711F-7102-7C6C-B077-2D914AD1719A}"/>
              </a:ext>
            </a:extLst>
          </p:cNvPr>
          <p:cNvSpPr>
            <a:spLocks noGrp="1"/>
          </p:cNvSpPr>
          <p:nvPr>
            <p:ph type="title"/>
          </p:nvPr>
        </p:nvSpPr>
        <p:spPr/>
        <p:txBody>
          <a:bodyPr/>
          <a:lstStyle/>
          <a:p>
            <a:r>
              <a:rPr lang="es-ES" dirty="0">
                <a:solidFill>
                  <a:schemeClr val="tx1"/>
                </a:solidFill>
              </a:rPr>
              <a:t>Búsqueda avanzada: Campos de búsqueda adicionales</a:t>
            </a:r>
            <a:endParaRPr lang="en-US" dirty="0">
              <a:solidFill>
                <a:schemeClr val="tx1"/>
              </a:solidFill>
            </a:endParaRPr>
          </a:p>
        </p:txBody>
      </p:sp>
      <p:sp>
        <p:nvSpPr>
          <p:cNvPr id="6" name="Text Placeholder 5">
            <a:extLst>
              <a:ext uri="{FF2B5EF4-FFF2-40B4-BE49-F238E27FC236}">
                <a16:creationId xmlns:a16="http://schemas.microsoft.com/office/drawing/2014/main" id="{DA8D167F-61EA-2BF0-9C01-A5CD3DA804D7}"/>
              </a:ext>
            </a:extLst>
          </p:cNvPr>
          <p:cNvSpPr>
            <a:spLocks noGrp="1"/>
          </p:cNvSpPr>
          <p:nvPr>
            <p:ph type="body" sz="quarter" idx="14"/>
          </p:nvPr>
        </p:nvSpPr>
        <p:spPr>
          <a:xfrm>
            <a:off x="2996884" y="774120"/>
            <a:ext cx="9096056" cy="4597718"/>
          </a:xfrm>
        </p:spPr>
        <p:txBody>
          <a:bodyPr/>
          <a:lstStyle/>
          <a:p>
            <a:r>
              <a:rPr lang="en-US" b="1" dirty="0"/>
              <a:t>Funder: </a:t>
            </a:r>
            <a:r>
              <a:rPr lang="es-ES" dirty="0"/>
              <a:t>Busque o explore los financiadores. Puede incluir cuando el financiador es un financiador secundario o relacionado.</a:t>
            </a:r>
            <a:endParaRPr lang="en-US" b="1" dirty="0"/>
          </a:p>
          <a:p>
            <a:r>
              <a:rPr lang="en-US" b="1" dirty="0"/>
              <a:t>Amount: </a:t>
            </a:r>
            <a:r>
              <a:rPr lang="es-ES" dirty="0"/>
              <a:t>Devolver una cantidad mayor o menor que un determinado valor en USD. Puede incluir ofertas no especificadas si lo desea.</a:t>
            </a:r>
          </a:p>
          <a:p>
            <a:r>
              <a:rPr lang="en-US" b="1" dirty="0"/>
              <a:t>Deadlines: </a:t>
            </a:r>
            <a:r>
              <a:rPr lang="es-ES" dirty="0"/>
              <a:t>Elija incluir oportunidades que tengan una fecha límite dentro de un cierto número de días o seleccione de un calendario e ingrese un rango de fechas específico.</a:t>
            </a:r>
          </a:p>
          <a:p>
            <a:r>
              <a:rPr lang="en-US" b="1" dirty="0"/>
              <a:t>Limited Submission: </a:t>
            </a:r>
            <a:r>
              <a:rPr lang="es-ES" dirty="0"/>
              <a:t>Restrinja los resultados solo a aquellas oportunidades que permitan un número limitado de presentaciones para una institución, y a las oportunidades que requieran coordinación interna.</a:t>
            </a:r>
          </a:p>
          <a:p>
            <a:r>
              <a:rPr lang="en-US" b="1" dirty="0"/>
              <a:t>Applicant/Institution Location </a:t>
            </a:r>
            <a:r>
              <a:rPr lang="en-US" dirty="0"/>
              <a:t>y </a:t>
            </a:r>
            <a:r>
              <a:rPr lang="en-US" b="1" dirty="0"/>
              <a:t>Activity Location: </a:t>
            </a:r>
            <a:r>
              <a:rPr lang="es-ES" dirty="0"/>
              <a:t>Limitar en función de los requisitos de ubicación del solicitante o dónde se pueden utilizar los fondos. Escriba ubicaciones específicas, seleccione en el menú desplegable o use el Explorador geográfico para elegir.</a:t>
            </a:r>
            <a:endParaRPr lang="en-US" dirty="0"/>
          </a:p>
          <a:p>
            <a:r>
              <a:rPr lang="en-US" b="1" dirty="0"/>
              <a:t>Citizenship: </a:t>
            </a:r>
            <a:r>
              <a:rPr lang="es-ES" dirty="0"/>
              <a:t>Limite los requisitos de ciudadanía o residencia, o encuentre oportunidades donde la ciudadanía no esté restringida o no especificada. Tenga en cuenta que es posible que los administradores de su institución hayan aplicado filtros en toda la institución, que puede anular.</a:t>
            </a:r>
          </a:p>
          <a:p>
            <a:r>
              <a:rPr lang="en-US" b="1" dirty="0"/>
              <a:t>Keyword: </a:t>
            </a:r>
            <a:r>
              <a:rPr lang="es-ES" dirty="0"/>
              <a:t>Busque o explore las palabras clave aplicadas por los editores de Pivot-RP</a:t>
            </a:r>
            <a:endParaRPr lang="en-US" b="1" dirty="0"/>
          </a:p>
          <a:p>
            <a:r>
              <a:rPr lang="en-US" b="1" dirty="0"/>
              <a:t>Funding Type</a:t>
            </a:r>
          </a:p>
          <a:p>
            <a:r>
              <a:rPr lang="en-US" b="1" dirty="0"/>
              <a:t>Applicant Type</a:t>
            </a:r>
          </a:p>
          <a:p>
            <a:r>
              <a:rPr lang="en-US" b="1" dirty="0"/>
              <a:t>Funder Type</a:t>
            </a:r>
          </a:p>
          <a:p>
            <a:r>
              <a:rPr lang="en-US" b="1" dirty="0"/>
              <a:t>Country of Funder</a:t>
            </a:r>
          </a:p>
          <a:p>
            <a:r>
              <a:rPr lang="en-US" b="1" dirty="0"/>
              <a:t>Recently Added</a:t>
            </a:r>
          </a:p>
        </p:txBody>
      </p:sp>
      <p:pic>
        <p:nvPicPr>
          <p:cNvPr id="8" name="Picture 7" descr="The various additional search fields that are available.">
            <a:extLst>
              <a:ext uri="{FF2B5EF4-FFF2-40B4-BE49-F238E27FC236}">
                <a16:creationId xmlns:a16="http://schemas.microsoft.com/office/drawing/2014/main" id="{078C7223-CA67-7CEF-EFC7-1A598C8270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65" y="728400"/>
            <a:ext cx="1628522" cy="53866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1412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D213-54DE-A156-5799-976FEC2C00DE}"/>
              </a:ext>
            </a:extLst>
          </p:cNvPr>
          <p:cNvSpPr>
            <a:spLocks noGrp="1"/>
          </p:cNvSpPr>
          <p:nvPr>
            <p:ph type="title"/>
          </p:nvPr>
        </p:nvSpPr>
        <p:spPr/>
        <p:txBody>
          <a:bodyPr/>
          <a:lstStyle/>
          <a:p>
            <a:r>
              <a:rPr lang="es-ES" dirty="0">
                <a:solidFill>
                  <a:schemeClr val="tx1"/>
                </a:solidFill>
              </a:rPr>
              <a:t>Búsqueda avanzada: Especificar qué excluir</a:t>
            </a:r>
            <a:endParaRPr lang="en-US" dirty="0">
              <a:solidFill>
                <a:schemeClr val="tx1"/>
              </a:solidFill>
            </a:endParaRPr>
          </a:p>
        </p:txBody>
      </p:sp>
      <p:sp>
        <p:nvSpPr>
          <p:cNvPr id="5" name="TextBox 4">
            <a:extLst>
              <a:ext uri="{FF2B5EF4-FFF2-40B4-BE49-F238E27FC236}">
                <a16:creationId xmlns:a16="http://schemas.microsoft.com/office/drawing/2014/main" id="{9EA212AE-7565-FF50-4901-B995ED68C58C}"/>
              </a:ext>
            </a:extLst>
          </p:cNvPr>
          <p:cNvSpPr txBox="1"/>
          <p:nvPr/>
        </p:nvSpPr>
        <p:spPr>
          <a:xfrm>
            <a:off x="927279" y="2047741"/>
            <a:ext cx="5615189" cy="2730321"/>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While the top half of the page allows you to specify what to </a:t>
            </a:r>
            <a:r>
              <a:rPr lang="en-US" sz="800" i="1" dirty="0">
                <a:effectLst/>
                <a:latin typeface="Avenir Next LT Pro" panose="020B0504020202020204" pitchFamily="34" charset="0"/>
                <a:ea typeface="Calibri" panose="020F0502020204030204" pitchFamily="34" charset="0"/>
                <a:cs typeface="Times New Roman" panose="02020603050405020304" pitchFamily="18" charset="0"/>
              </a:rPr>
              <a:t>include, </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the bottom section of the Advanced Search page lets you specify what you'd like to </a:t>
            </a:r>
            <a:r>
              <a:rPr lang="en-US" sz="800" i="1" dirty="0">
                <a:effectLst/>
                <a:latin typeface="Avenir Next LT Pro" panose="020B0504020202020204" pitchFamily="34" charset="0"/>
                <a:ea typeface="Calibri" panose="020F0502020204030204" pitchFamily="34" charset="0"/>
                <a:cs typeface="Times New Roman" panose="02020603050405020304" pitchFamily="18" charset="0"/>
              </a:rPr>
              <a:t>exclude</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from your search. Whatever you choose on this list will not be included in your results. All of the fields function the same way as in the main body of advanced search.</a:t>
            </a:r>
          </a:p>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Click the Search button to see results</a:t>
            </a:r>
            <a:endParaRPr lang="en-US" sz="800" dirty="0"/>
          </a:p>
          <a:p>
            <a:pPr algn="l"/>
            <a:endParaRPr lang="en-US" sz="800" dirty="0" err="1"/>
          </a:p>
        </p:txBody>
      </p:sp>
      <p:sp>
        <p:nvSpPr>
          <p:cNvPr id="6" name="Text Placeholder 5">
            <a:extLst>
              <a:ext uri="{FF2B5EF4-FFF2-40B4-BE49-F238E27FC236}">
                <a16:creationId xmlns:a16="http://schemas.microsoft.com/office/drawing/2014/main" id="{9D929C5B-88F3-439C-F2A3-008A21D6D137}"/>
              </a:ext>
            </a:extLst>
          </p:cNvPr>
          <p:cNvSpPr>
            <a:spLocks noGrp="1"/>
          </p:cNvSpPr>
          <p:nvPr>
            <p:ph type="body" sz="quarter" idx="14"/>
          </p:nvPr>
        </p:nvSpPr>
        <p:spPr>
          <a:xfrm>
            <a:off x="7871146" y="1574695"/>
            <a:ext cx="3631556" cy="336973"/>
          </a:xfrm>
        </p:spPr>
        <p:txBody>
          <a:bodyPr/>
          <a:lstStyle/>
          <a:p>
            <a:pPr marL="0" indent="0">
              <a:buNone/>
            </a:pPr>
            <a:r>
              <a:rPr lang="es-ES" sz="1800" dirty="0"/>
              <a:t>La sección inferior de la página de búsqueda avanzada le permite especificar lo que le gustaría </a:t>
            </a:r>
            <a:r>
              <a:rPr lang="es-ES" sz="1800" b="1" dirty="0"/>
              <a:t>excluir </a:t>
            </a:r>
            <a:r>
              <a:rPr lang="es-ES" sz="1800" dirty="0"/>
              <a:t>de su búsqueda.</a:t>
            </a:r>
            <a:endParaRPr lang="en-US" sz="1800" dirty="0"/>
          </a:p>
        </p:txBody>
      </p:sp>
      <p:pic>
        <p:nvPicPr>
          <p:cNvPr id="8" name="Picture 7" descr="The &quot;Exclude Opportunities matching:&quot; portion of the page. The available fields are the same as those that you can include in your search.">
            <a:extLst>
              <a:ext uri="{FF2B5EF4-FFF2-40B4-BE49-F238E27FC236}">
                <a16:creationId xmlns:a16="http://schemas.microsoft.com/office/drawing/2014/main" id="{7D79AB63-BB16-E73E-A29B-2909889E4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62" y="904433"/>
            <a:ext cx="7118970" cy="5259586"/>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C855B7CA-2CDA-3013-360D-18EE9E203E59}"/>
              </a:ext>
              <a:ext uri="{C183D7F6-B498-43B3-948B-1728B52AA6E4}">
                <adec:decorative xmlns:adec="http://schemas.microsoft.com/office/drawing/2017/decorative" val="1"/>
              </a:ext>
            </a:extLst>
          </p:cNvPr>
          <p:cNvSpPr/>
          <p:nvPr/>
        </p:nvSpPr>
        <p:spPr>
          <a:xfrm>
            <a:off x="425349" y="904433"/>
            <a:ext cx="1506321" cy="25188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594137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CC082-4948-3C7E-C6AD-05FF1D6125C0}"/>
              </a:ext>
            </a:extLst>
          </p:cNvPr>
          <p:cNvSpPr>
            <a:spLocks noGrp="1"/>
          </p:cNvSpPr>
          <p:nvPr>
            <p:ph type="title"/>
          </p:nvPr>
        </p:nvSpPr>
        <p:spPr/>
        <p:txBody>
          <a:bodyPr/>
          <a:lstStyle/>
          <a:p>
            <a:r>
              <a:rPr lang="en-US" dirty="0" err="1">
                <a:solidFill>
                  <a:schemeClr val="tx1"/>
                </a:solidFill>
              </a:rPr>
              <a:t>Resultados</a:t>
            </a:r>
            <a:r>
              <a:rPr lang="en-US" dirty="0">
                <a:solidFill>
                  <a:schemeClr val="tx1"/>
                </a:solidFill>
              </a:rPr>
              <a:t> de </a:t>
            </a:r>
            <a:r>
              <a:rPr lang="en-US" dirty="0" err="1">
                <a:solidFill>
                  <a:schemeClr val="tx1"/>
                </a:solidFill>
              </a:rPr>
              <a:t>búsqueda</a:t>
            </a:r>
            <a:endParaRPr lang="en-US" dirty="0">
              <a:solidFill>
                <a:schemeClr val="tx1"/>
              </a:solidFill>
            </a:endParaRPr>
          </a:p>
        </p:txBody>
      </p:sp>
      <p:sp>
        <p:nvSpPr>
          <p:cNvPr id="5" name="TextBox 4">
            <a:extLst>
              <a:ext uri="{FF2B5EF4-FFF2-40B4-BE49-F238E27FC236}">
                <a16:creationId xmlns:a16="http://schemas.microsoft.com/office/drawing/2014/main" id="{ED0D2FF9-5DC5-3CB3-868F-0AE52A6FBDE6}"/>
              </a:ext>
            </a:extLst>
          </p:cNvPr>
          <p:cNvSpPr txBox="1"/>
          <p:nvPr/>
        </p:nvSpPr>
        <p:spPr>
          <a:xfrm>
            <a:off x="1390918" y="1402002"/>
            <a:ext cx="9195516" cy="3899150"/>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At the top of the results list, Pivot-RP displays the details of the search that you just conducted, including any filters applied. The results can be sorted by relevance, title, funder, deadline, or amount. If you're happy with your search, you may want to </a:t>
            </a:r>
            <a:r>
              <a:rPr lang="en-US" sz="800" b="1" dirty="0">
                <a:effectLst/>
                <a:latin typeface="Avenir Next LT Pro" panose="020B0504020202020204" pitchFamily="34" charset="0"/>
                <a:ea typeface="Calibri" panose="020F0502020204030204" pitchFamily="34" charset="0"/>
                <a:cs typeface="Times New Roman" panose="02020603050405020304" pitchFamily="18" charset="0"/>
              </a:rPr>
              <a:t>use the Share Search link to save it</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This will allow you to get the latest results for this search anytime without having to reenter the search filters. You can also have Pivot-RP send you an alert whenever new opportunities are added to Pivot-RP that match the advanced search that you have saved. </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Or, you can refine the search. Down the left side of the funding results page are filters that you can use to narrow the search even more, including funding types, funder types, and so on.</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In the results, if you see the words “Limited” or “ICR” before the title, you should check with your institution's research office to ensure your institution abides by the sponsor’s request to limit the number of proposals from a single institution or to see why internal coordination is required. If you see the word “Internal,” this is an opportunity provided by your institutions that is only available to your institution. </a:t>
            </a:r>
            <a:r>
              <a:rPr lang="en-GB" sz="800" dirty="0">
                <a:effectLst/>
                <a:latin typeface="Avenir Next LT Pro" panose="020B0504020202020204" pitchFamily="34" charset="0"/>
                <a:ea typeface="Calibri" panose="020F0502020204030204" pitchFamily="34" charset="0"/>
                <a:cs typeface="Times New Roman" panose="02020603050405020304" pitchFamily="18" charset="0"/>
              </a:rPr>
              <a:t> </a:t>
            </a: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Below the title is the sponsor of the opportunity. The deadline is next, and you can click it to see more details; for example, if an application is due in stages. It will be noted whether the application deadline is confirmed or anticipated. Finally, the amount of funding is listed. Again, you can click it for more details.</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 each opportunity, you can click the small magnifying glass to see the abstract for that opportunity as well as any eligibility information. This is a time saver for anyone searching for funding so that it is not necessary to select each opportunity individually to determine if it's a good match.</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Click the opportunities title to access the full details page, where you'll see all the information about the opportunity available in the Pivot-RP system.</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Also on the results page is a calendar view where you can see all of the deadlines for the list or selected opportunities in a Pivot-RP calendar.</a:t>
            </a:r>
          </a:p>
          <a:p>
            <a:endParaRPr lang="en-US" sz="800" dirty="0"/>
          </a:p>
          <a:p>
            <a:pPr algn="l"/>
            <a:endParaRPr lang="en-US" sz="800" dirty="0" err="1"/>
          </a:p>
        </p:txBody>
      </p:sp>
      <p:pic>
        <p:nvPicPr>
          <p:cNvPr id="8" name="Picture 7" descr="The search results page for a search for (cancer AND (melanoma OR skin)). The searcher applied filters for Applicant Type, Citizenship, and Host Location.">
            <a:extLst>
              <a:ext uri="{FF2B5EF4-FFF2-40B4-BE49-F238E27FC236}">
                <a16:creationId xmlns:a16="http://schemas.microsoft.com/office/drawing/2014/main" id="{775ED062-02CB-A745-9B60-613F3B318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24" y="892936"/>
            <a:ext cx="10504170" cy="5072128"/>
          </a:xfrm>
          <a:prstGeom prst="rect">
            <a:avLst/>
          </a:prstGeom>
          <a:ln>
            <a:solidFill>
              <a:schemeClr val="tx1"/>
            </a:solidFill>
          </a:ln>
          <a:effectLst>
            <a:outerShdw blurRad="50800" dist="38100" dir="2700000" algn="tl" rotWithShape="0">
              <a:prstClr val="black">
                <a:alpha val="40000"/>
              </a:prstClr>
            </a:outerShdw>
          </a:effectLst>
        </p:spPr>
      </p:pic>
      <p:sp>
        <p:nvSpPr>
          <p:cNvPr id="12" name="Rectangle 11" descr="The Share Search link is above the results list. ">
            <a:extLst>
              <a:ext uri="{FF2B5EF4-FFF2-40B4-BE49-F238E27FC236}">
                <a16:creationId xmlns:a16="http://schemas.microsoft.com/office/drawing/2014/main" id="{EEF07D63-563D-A6FC-48C7-2F7AC1A3CA0D}"/>
              </a:ext>
            </a:extLst>
          </p:cNvPr>
          <p:cNvSpPr/>
          <p:nvPr/>
        </p:nvSpPr>
        <p:spPr>
          <a:xfrm>
            <a:off x="9715500" y="1402002"/>
            <a:ext cx="1259436" cy="268644"/>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9" name="Rectangle 8" descr="Filters are on the left sidebar of the search results page.">
            <a:extLst>
              <a:ext uri="{FF2B5EF4-FFF2-40B4-BE49-F238E27FC236}">
                <a16:creationId xmlns:a16="http://schemas.microsoft.com/office/drawing/2014/main" id="{E3A1B162-F25D-BE61-EE28-88170F31520E}"/>
              </a:ext>
            </a:extLst>
          </p:cNvPr>
          <p:cNvSpPr/>
          <p:nvPr/>
        </p:nvSpPr>
        <p:spPr>
          <a:xfrm>
            <a:off x="719297" y="2065914"/>
            <a:ext cx="2503963" cy="3899150"/>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0" name="Rectangle 9" descr="The View menu is above the search results. Use the dropdown to move between list view and calendar view.">
            <a:extLst>
              <a:ext uri="{FF2B5EF4-FFF2-40B4-BE49-F238E27FC236}">
                <a16:creationId xmlns:a16="http://schemas.microsoft.com/office/drawing/2014/main" id="{DCFC017D-143B-C0A2-F4D2-5422393A0007}"/>
              </a:ext>
            </a:extLst>
          </p:cNvPr>
          <p:cNvSpPr/>
          <p:nvPr/>
        </p:nvSpPr>
        <p:spPr>
          <a:xfrm>
            <a:off x="10046970" y="1942869"/>
            <a:ext cx="960915" cy="268644"/>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416619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F1A2C-BA37-FE9A-A150-F7BC187038CD}"/>
              </a:ext>
            </a:extLst>
          </p:cNvPr>
          <p:cNvSpPr>
            <a:spLocks noGrp="1"/>
          </p:cNvSpPr>
          <p:nvPr>
            <p:ph type="title"/>
          </p:nvPr>
        </p:nvSpPr>
        <p:spPr>
          <a:xfrm>
            <a:off x="353156" y="368827"/>
            <a:ext cx="8281986" cy="251885"/>
          </a:xfrm>
        </p:spPr>
        <p:txBody>
          <a:bodyPr/>
          <a:lstStyle/>
          <a:p>
            <a:r>
              <a:rPr lang="en-US" dirty="0" err="1">
                <a:solidFill>
                  <a:schemeClr val="tx1"/>
                </a:solidFill>
              </a:rPr>
              <a:t>Calendario</a:t>
            </a:r>
            <a:r>
              <a:rPr lang="en-US" dirty="0">
                <a:solidFill>
                  <a:schemeClr val="tx1"/>
                </a:solidFill>
              </a:rPr>
              <a:t> Pivot-RP</a:t>
            </a:r>
          </a:p>
        </p:txBody>
      </p:sp>
      <p:sp>
        <p:nvSpPr>
          <p:cNvPr id="5" name="TextBox 4">
            <a:extLst>
              <a:ext uri="{FF2B5EF4-FFF2-40B4-BE49-F238E27FC236}">
                <a16:creationId xmlns:a16="http://schemas.microsoft.com/office/drawing/2014/main" id="{0D3166B2-259F-FDCE-6759-DACCE50AA0F7}"/>
              </a:ext>
            </a:extLst>
          </p:cNvPr>
          <p:cNvSpPr txBox="1"/>
          <p:nvPr/>
        </p:nvSpPr>
        <p:spPr>
          <a:xfrm>
            <a:off x="4340180" y="1171977"/>
            <a:ext cx="6375043" cy="3979572"/>
          </a:xfrm>
          <a:prstGeom prst="rect">
            <a:avLst/>
          </a:prstGeom>
          <a:solidFill>
            <a:schemeClr val="bg1"/>
          </a:solidFill>
          <a:ln>
            <a:solidFill>
              <a:schemeClr val="accent2"/>
            </a:solidFill>
          </a:ln>
        </p:spPr>
        <p:txBody>
          <a:bodyPr wrap="square" rtlCol="0">
            <a:noAutofit/>
          </a:bodyPr>
          <a:lstStyle/>
          <a:p>
            <a:pPr lvl="0"/>
            <a:r>
              <a:rPr lang="en-US" sz="800" kern="1200" dirty="0">
                <a:solidFill>
                  <a:schemeClr val="tx1"/>
                </a:solidFill>
                <a:effectLst/>
                <a:latin typeface="+mn-lt"/>
                <a:ea typeface="+mn-ea"/>
                <a:cs typeface="+mn-cs"/>
              </a:rPr>
              <a:t>From the calendar view, you can:</a:t>
            </a:r>
          </a:p>
          <a:p>
            <a:pPr lvl="0"/>
            <a:endParaRPr lang="en-US" sz="800" kern="1200" dirty="0">
              <a:solidFill>
                <a:schemeClr val="tx1"/>
              </a:solidFill>
              <a:effectLst/>
              <a:latin typeface="+mn-lt"/>
              <a:ea typeface="+mn-ea"/>
              <a:cs typeface="+mn-cs"/>
            </a:endParaRPr>
          </a:p>
          <a:p>
            <a:pPr lvl="0"/>
            <a:r>
              <a:rPr lang="en-US" sz="800" kern="1200" dirty="0">
                <a:solidFill>
                  <a:schemeClr val="tx1"/>
                </a:solidFill>
                <a:effectLst/>
                <a:latin typeface="+mn-lt"/>
                <a:ea typeface="+mn-ea"/>
                <a:cs typeface="+mn-cs"/>
              </a:rPr>
              <a:t>Set the deadlines to appear a certain number of days before the actual deadline;</a:t>
            </a:r>
          </a:p>
          <a:p>
            <a:pPr lvl="0"/>
            <a:r>
              <a:rPr lang="en-US" sz="800" kern="1200" dirty="0">
                <a:solidFill>
                  <a:schemeClr val="tx1"/>
                </a:solidFill>
                <a:effectLst/>
                <a:latin typeface="+mn-lt"/>
                <a:ea typeface="+mn-ea"/>
                <a:cs typeface="+mn-cs"/>
              </a:rPr>
              <a:t>Subscribe to add a personal calendar (including iCal, google calendar or Outlook) to synchronize deadlines for opportunities in Pivot-RP. </a:t>
            </a:r>
          </a:p>
          <a:p>
            <a:pPr lvl="0"/>
            <a:r>
              <a:rPr lang="en-US" sz="800" kern="1200" dirty="0">
                <a:solidFill>
                  <a:schemeClr val="tx1"/>
                </a:solidFill>
                <a:effectLst/>
                <a:latin typeface="+mn-lt"/>
                <a:ea typeface="+mn-ea"/>
                <a:cs typeface="+mn-cs"/>
              </a:rPr>
              <a:t>Download the list of deadlines and import to a personal calendar app. Those deadlines would not update automatically.</a:t>
            </a:r>
          </a:p>
          <a:p>
            <a:pPr lvl="0"/>
            <a:endParaRPr lang="en-US" sz="800" kern="1200" dirty="0">
              <a:solidFill>
                <a:schemeClr val="tx1"/>
              </a:solidFill>
              <a:effectLst/>
              <a:latin typeface="+mn-lt"/>
              <a:ea typeface="+mn-ea"/>
              <a:cs typeface="+mn-cs"/>
            </a:endParaRPr>
          </a:p>
          <a:p>
            <a:pPr lvl="0"/>
            <a:r>
              <a:rPr lang="en-US" sz="800" kern="1200" dirty="0">
                <a:solidFill>
                  <a:schemeClr val="tx1"/>
                </a:solidFill>
                <a:effectLst/>
                <a:latin typeface="+mn-lt"/>
                <a:ea typeface="+mn-ea"/>
                <a:cs typeface="+mn-cs"/>
              </a:rPr>
              <a:t>Return to the results list to close this tab.</a:t>
            </a:r>
          </a:p>
          <a:p>
            <a:pPr algn="l"/>
            <a:endParaRPr lang="en-US" sz="800" dirty="0" err="1"/>
          </a:p>
        </p:txBody>
      </p:sp>
      <p:pic>
        <p:nvPicPr>
          <p:cNvPr id="8" name="Picture 7" descr="The Funding Deadlines Calendar view.">
            <a:extLst>
              <a:ext uri="{FF2B5EF4-FFF2-40B4-BE49-F238E27FC236}">
                <a16:creationId xmlns:a16="http://schemas.microsoft.com/office/drawing/2014/main" id="{7D38426F-C033-6B21-89F9-CCC331670B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51200" y="494770"/>
            <a:ext cx="8473899" cy="5735757"/>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descr="The Display Options menu lets you set whether to show opportunities on the day of the funder deadlines, or to show them a set number of days before. ">
            <a:extLst>
              <a:ext uri="{FF2B5EF4-FFF2-40B4-BE49-F238E27FC236}">
                <a16:creationId xmlns:a16="http://schemas.microsoft.com/office/drawing/2014/main" id="{F3EBC788-3A94-2B07-6AB5-AB0AA7A893C9}"/>
              </a:ext>
            </a:extLst>
          </p:cNvPr>
          <p:cNvSpPr/>
          <p:nvPr/>
        </p:nvSpPr>
        <p:spPr>
          <a:xfrm>
            <a:off x="3319780" y="1387297"/>
            <a:ext cx="3138170" cy="944423"/>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0" name="Rectangle 9" descr="The Subscribe and Download buttons are above the calendar.">
            <a:extLst>
              <a:ext uri="{FF2B5EF4-FFF2-40B4-BE49-F238E27FC236}">
                <a16:creationId xmlns:a16="http://schemas.microsoft.com/office/drawing/2014/main" id="{21B84623-BB9C-DC82-0D35-8AFEC71E3DBB}"/>
              </a:ext>
            </a:extLst>
          </p:cNvPr>
          <p:cNvSpPr/>
          <p:nvPr/>
        </p:nvSpPr>
        <p:spPr>
          <a:xfrm>
            <a:off x="6666707" y="1413073"/>
            <a:ext cx="2603023" cy="251885"/>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455373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3958-2B7B-3436-E863-74794C359634}"/>
              </a:ext>
            </a:extLst>
          </p:cNvPr>
          <p:cNvSpPr>
            <a:spLocks noGrp="1"/>
          </p:cNvSpPr>
          <p:nvPr>
            <p:ph type="title"/>
          </p:nvPr>
        </p:nvSpPr>
        <p:spPr/>
        <p:txBody>
          <a:bodyPr/>
          <a:lstStyle/>
          <a:p>
            <a:r>
              <a:rPr lang="es-ES" dirty="0">
                <a:solidFill>
                  <a:schemeClr val="tx1"/>
                </a:solidFill>
              </a:rPr>
              <a:t>Página de Detalles de la Oportunidad de Financiamiento</a:t>
            </a:r>
            <a:endParaRPr lang="en-US" dirty="0">
              <a:solidFill>
                <a:schemeClr val="tx1"/>
              </a:solidFill>
            </a:endParaRPr>
          </a:p>
        </p:txBody>
      </p:sp>
      <p:sp>
        <p:nvSpPr>
          <p:cNvPr id="5" name="TextBox 4">
            <a:extLst>
              <a:ext uri="{FF2B5EF4-FFF2-40B4-BE49-F238E27FC236}">
                <a16:creationId xmlns:a16="http://schemas.microsoft.com/office/drawing/2014/main" id="{40A9A7F0-E653-9B8C-BBEF-CC6DDF4A4B4E}"/>
              </a:ext>
            </a:extLst>
          </p:cNvPr>
          <p:cNvSpPr txBox="1"/>
          <p:nvPr/>
        </p:nvSpPr>
        <p:spPr>
          <a:xfrm>
            <a:off x="721217" y="965915"/>
            <a:ext cx="4314422" cy="4468970"/>
          </a:xfrm>
          <a:prstGeom prst="rect">
            <a:avLst/>
          </a:prstGeom>
          <a:solidFill>
            <a:schemeClr val="bg1"/>
          </a:solidFill>
          <a:ln>
            <a:solidFill>
              <a:schemeClr val="accent2"/>
            </a:solidFill>
          </a:ln>
        </p:spPr>
        <p:txBody>
          <a:bodyPr wrap="square" rtlCol="0">
            <a:noAutofit/>
          </a:bodyPr>
          <a:lstStyle/>
          <a:p>
            <a:r>
              <a:rPr lang="en-US" sz="800" kern="1200" dirty="0">
                <a:solidFill>
                  <a:schemeClr val="tx1"/>
                </a:solidFill>
                <a:effectLst/>
                <a:latin typeface="+mn-lt"/>
                <a:ea typeface="+mn-ea"/>
                <a:cs typeface="+mn-cs"/>
              </a:rPr>
              <a:t>On the funding opportunity details page you see the full details including the sponsor, amount, abstract, and deadlines, as well as a link to the funder web page and information for the funding contact person. If you click the name of the sponsor, Pivot-RP will show you all the opportunities in Pivot-RP funded by that sponsor.</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The keywords that appear here were added by Pivot-RP editorial staff to this opportunity. Click one, and Pivot-RP will conduct a search for all opportunities that contain that keyword.</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The Upcoming Deadlines section contains deadlines from the sponsor and may also contain deadlines created by your institution's research office; for example, if the office will need to coordinate applications from several researchers. Any notes added by your institution also appear in the details page.</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On the right side of the page, are some more actions to take. You can add this opportunity to your Tracked list. You can also Share the opportunity with other researchers or groups.</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Pivot-RP's automated algorithms may be able to find  more opportunities like this one, which you may not have found through your own searching. </a:t>
            </a:r>
          </a:p>
          <a:p>
            <a:endParaRPr lang="en-US" sz="8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Pivot-RP matches funding opportunities to researcher profiles, to help you find potential collaborators at your institution and beyond. You can then share the opportunity with them through Pivot-RP and contact them directly.</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Note that back on the Funding Results page, when you select several opportunities, you can take actions on all of them, such as adding to your Tracked list, sharing with others, or exporting from Pivot-RP to your computer in a file with one of several format choices.</a:t>
            </a:r>
          </a:p>
          <a:p>
            <a:pPr algn="l"/>
            <a:endParaRPr lang="en-US" sz="800" dirty="0" err="1"/>
          </a:p>
        </p:txBody>
      </p:sp>
      <p:pic>
        <p:nvPicPr>
          <p:cNvPr id="8" name="Picture 7" descr="An example of a funding opportunity details page with the Keywords highlighted.">
            <a:extLst>
              <a:ext uri="{FF2B5EF4-FFF2-40B4-BE49-F238E27FC236}">
                <a16:creationId xmlns:a16="http://schemas.microsoft.com/office/drawing/2014/main" id="{BA7153A0-DE3B-C940-9A99-66D1C8E47C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240" y="753504"/>
            <a:ext cx="4883809" cy="5375834"/>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An example of the Upcoming Deadlines section.">
            <a:extLst>
              <a:ext uri="{FF2B5EF4-FFF2-40B4-BE49-F238E27FC236}">
                <a16:creationId xmlns:a16="http://schemas.microsoft.com/office/drawing/2014/main" id="{158E262B-E3BB-37C5-137B-5E8560EF7E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284" y="718522"/>
            <a:ext cx="5990476" cy="1800000"/>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descr="The right sidebar with more actions to take on the funding opportunity.">
            <a:extLst>
              <a:ext uri="{FF2B5EF4-FFF2-40B4-BE49-F238E27FC236}">
                <a16:creationId xmlns:a16="http://schemas.microsoft.com/office/drawing/2014/main" id="{CF9C277F-EE1F-F39D-8442-E658C04D120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24314" y="2597107"/>
            <a:ext cx="2464207" cy="3652081"/>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2EAA0D9F-7096-052F-6AF4-2778F4FBB93B}"/>
              </a:ext>
              <a:ext uri="{C183D7F6-B498-43B3-948B-1728B52AA6E4}">
                <adec:decorative xmlns:adec="http://schemas.microsoft.com/office/drawing/2017/decorative" val="1"/>
              </a:ext>
            </a:extLst>
          </p:cNvPr>
          <p:cNvSpPr/>
          <p:nvPr/>
        </p:nvSpPr>
        <p:spPr>
          <a:xfrm>
            <a:off x="925830" y="5756473"/>
            <a:ext cx="3669030" cy="348023"/>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917974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12" b="27612"/>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2022764" y="2650733"/>
            <a:ext cx="8575963"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n-US" sz="3600" dirty="0" err="1">
                <a:solidFill>
                  <a:schemeClr val="tx1"/>
                </a:solidFill>
                <a:ea typeface="+mn-ea"/>
                <a:cs typeface="+mn-cs"/>
              </a:rPr>
              <a:t>Administrando</a:t>
            </a:r>
            <a:r>
              <a:rPr lang="en-US" sz="3600" dirty="0">
                <a:solidFill>
                  <a:schemeClr val="tx1"/>
                </a:solidFill>
                <a:ea typeface="+mn-ea"/>
                <a:cs typeface="+mn-cs"/>
              </a:rPr>
              <a:t> sus </a:t>
            </a:r>
            <a:r>
              <a:rPr lang="en-US" sz="3600" dirty="0" err="1">
                <a:solidFill>
                  <a:schemeClr val="tx1"/>
                </a:solidFill>
                <a:ea typeface="+mn-ea"/>
                <a:cs typeface="+mn-cs"/>
              </a:rPr>
              <a:t>oportunidades</a:t>
            </a:r>
            <a:r>
              <a:rPr lang="en-US" sz="3600" dirty="0">
                <a:solidFill>
                  <a:schemeClr val="tx1"/>
                </a:solidFill>
                <a:ea typeface="+mn-ea"/>
                <a:cs typeface="+mn-cs"/>
              </a:rPr>
              <a:t> de </a:t>
            </a:r>
            <a:r>
              <a:rPr lang="en-US" sz="3600" dirty="0" err="1">
                <a:solidFill>
                  <a:schemeClr val="tx1"/>
                </a:solidFill>
                <a:ea typeface="+mn-ea"/>
                <a:cs typeface="+mn-cs"/>
              </a:rPr>
              <a:t>financiamiento</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251963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643A8-E5F5-2EEA-5181-D765DBD2CC20}"/>
              </a:ext>
            </a:extLst>
          </p:cNvPr>
          <p:cNvSpPr>
            <a:spLocks noGrp="1"/>
          </p:cNvSpPr>
          <p:nvPr>
            <p:ph type="title"/>
          </p:nvPr>
        </p:nvSpPr>
        <p:spPr/>
        <p:txBody>
          <a:bodyPr/>
          <a:lstStyle/>
          <a:p>
            <a:r>
              <a:rPr lang="en-US" dirty="0" err="1">
                <a:solidFill>
                  <a:schemeClr val="tx1"/>
                </a:solidFill>
              </a:rPr>
              <a:t>Gestionar</a:t>
            </a:r>
            <a:r>
              <a:rPr lang="en-US" dirty="0">
                <a:solidFill>
                  <a:schemeClr val="tx1"/>
                </a:solidFill>
              </a:rPr>
              <a:t> </a:t>
            </a:r>
            <a:r>
              <a:rPr lang="en-US" dirty="0" err="1">
                <a:solidFill>
                  <a:schemeClr val="tx1"/>
                </a:solidFill>
              </a:rPr>
              <a:t>oportunidades</a:t>
            </a:r>
            <a:endParaRPr lang="en-US" dirty="0">
              <a:solidFill>
                <a:schemeClr val="tx1"/>
              </a:solidFill>
            </a:endParaRPr>
          </a:p>
        </p:txBody>
      </p:sp>
      <p:sp>
        <p:nvSpPr>
          <p:cNvPr id="5" name="TextBox 4">
            <a:extLst>
              <a:ext uri="{FF2B5EF4-FFF2-40B4-BE49-F238E27FC236}">
                <a16:creationId xmlns:a16="http://schemas.microsoft.com/office/drawing/2014/main" id="{D9B11997-76AE-51A1-CD20-62AD6B010E74}"/>
              </a:ext>
            </a:extLst>
          </p:cNvPr>
          <p:cNvSpPr txBox="1"/>
          <p:nvPr/>
        </p:nvSpPr>
        <p:spPr>
          <a:xfrm>
            <a:off x="4069724" y="2395470"/>
            <a:ext cx="3837904" cy="1429555"/>
          </a:xfrm>
          <a:prstGeom prst="rect">
            <a:avLst/>
          </a:prstGeom>
          <a:solidFill>
            <a:schemeClr val="bg1"/>
          </a:solidFill>
          <a:ln>
            <a:solidFill>
              <a:schemeClr val="accent2"/>
            </a:solidFill>
          </a:ln>
        </p:spPr>
        <p:txBody>
          <a:bodyPr wrap="square" rtlCol="0">
            <a:noAutofit/>
          </a:bodyPr>
          <a:lstStyle/>
          <a:p>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From the home icon on the navigation bar, you'll see tracked opportunities, saved searches, opportunities you shared with other researchers, and more.</a:t>
            </a:r>
          </a:p>
          <a:p>
            <a:pPr algn="l"/>
            <a:endParaRPr lang="en-US" dirty="0" err="1"/>
          </a:p>
        </p:txBody>
      </p:sp>
      <p:pic>
        <p:nvPicPr>
          <p:cNvPr id="8" name="Picture 7" descr="The Home menu, when expanded, shows the following options: Home, Tracked Opps, Saved Searches, Shared, Received, and Advisor.">
            <a:extLst>
              <a:ext uri="{FF2B5EF4-FFF2-40B4-BE49-F238E27FC236}">
                <a16:creationId xmlns:a16="http://schemas.microsoft.com/office/drawing/2014/main" id="{32BB28A7-A458-31E3-E377-8EE5E23FE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4476" y="2080260"/>
            <a:ext cx="5523048" cy="2322067"/>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D6B1636-A8AD-9DAC-B853-8FBF4CF1E564}"/>
              </a:ext>
              <a:ext uri="{C183D7F6-B498-43B3-948B-1728B52AA6E4}">
                <adec:decorative xmlns:adec="http://schemas.microsoft.com/office/drawing/2017/decorative" val="1"/>
              </a:ext>
            </a:extLst>
          </p:cNvPr>
          <p:cNvSpPr/>
          <p:nvPr/>
        </p:nvSpPr>
        <p:spPr>
          <a:xfrm>
            <a:off x="3445510" y="2633167"/>
            <a:ext cx="1320800" cy="1664513"/>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167746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6930-4E32-89D2-789C-7F522CBAB9F7}"/>
              </a:ext>
            </a:extLst>
          </p:cNvPr>
          <p:cNvSpPr>
            <a:spLocks noGrp="1"/>
          </p:cNvSpPr>
          <p:nvPr>
            <p:ph type="title"/>
          </p:nvPr>
        </p:nvSpPr>
        <p:spPr/>
        <p:txBody>
          <a:bodyPr/>
          <a:lstStyle/>
          <a:p>
            <a:r>
              <a:rPr lang="en-US" dirty="0" err="1">
                <a:solidFill>
                  <a:schemeClr val="tx1"/>
                </a:solidFill>
              </a:rPr>
              <a:t>Oportunidades</a:t>
            </a:r>
            <a:r>
              <a:rPr lang="en-US" dirty="0">
                <a:solidFill>
                  <a:schemeClr val="tx1"/>
                </a:solidFill>
              </a:rPr>
              <a:t> </a:t>
            </a:r>
            <a:r>
              <a:rPr lang="en-US" dirty="0" err="1">
                <a:solidFill>
                  <a:schemeClr val="tx1"/>
                </a:solidFill>
              </a:rPr>
              <a:t>rastreadas</a:t>
            </a:r>
            <a:endParaRPr lang="en-US" dirty="0">
              <a:solidFill>
                <a:schemeClr val="tx1"/>
              </a:solidFill>
            </a:endParaRPr>
          </a:p>
        </p:txBody>
      </p:sp>
      <p:sp>
        <p:nvSpPr>
          <p:cNvPr id="5" name="TextBox 4">
            <a:extLst>
              <a:ext uri="{FF2B5EF4-FFF2-40B4-BE49-F238E27FC236}">
                <a16:creationId xmlns:a16="http://schemas.microsoft.com/office/drawing/2014/main" id="{E0B1B53D-FB15-741A-FF34-74E8596A4118}"/>
              </a:ext>
            </a:extLst>
          </p:cNvPr>
          <p:cNvSpPr txBox="1"/>
          <p:nvPr/>
        </p:nvSpPr>
        <p:spPr>
          <a:xfrm>
            <a:off x="914400" y="1300766"/>
            <a:ext cx="8242479" cy="2678806"/>
          </a:xfrm>
          <a:prstGeom prst="rect">
            <a:avLst/>
          </a:prstGeom>
          <a:solidFill>
            <a:schemeClr val="bg1"/>
          </a:solidFill>
          <a:ln>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Under Tracked opportunities you’ll see the title and deadlines for each opportunity you’re tracking. By default, this list is sorted by deadline, with the earliest deadline first. That way, you can see which opportunities need to be dealt with sooner than the others. Alternatively, you can sort alphabetically by 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Access several features related to each tracked opportunity by selecting ‘Options’ next to any opportunity.</a:t>
            </a:r>
          </a:p>
          <a:p>
            <a:endParaRPr lang="en-US" sz="800" dirty="0"/>
          </a:p>
          <a:p>
            <a:r>
              <a:rPr lang="en-US" sz="800" dirty="0"/>
              <a:t>From the Options menu you can share an opportunity with someone, add a deadline reminder, and add tags to help you easily group and/or locate it later., and more You can also see if other people at your institution are tracking it. This feature is valuable when the </a:t>
            </a:r>
            <a:r>
              <a:rPr lang="en-US" sz="800" dirty="0" err="1"/>
              <a:t>opp</a:t>
            </a:r>
            <a:r>
              <a:rPr lang="en-US" sz="800" dirty="0"/>
              <a:t> is a limited submission </a:t>
            </a:r>
            <a:r>
              <a:rPr lang="en-US" sz="800" dirty="0" err="1"/>
              <a:t>opp</a:t>
            </a:r>
            <a:r>
              <a:rPr lang="en-US" sz="800" dirty="0"/>
              <a:t>, meaning that only a limited number of applications can be submitted from any institution. </a:t>
            </a:r>
          </a:p>
          <a:p>
            <a:endParaRPr lang="en-US" sz="800" dirty="0"/>
          </a:p>
          <a:p>
            <a:pPr algn="l"/>
            <a:endParaRPr lang="en-US" sz="800" dirty="0" err="1"/>
          </a:p>
        </p:txBody>
      </p:sp>
      <p:pic>
        <p:nvPicPr>
          <p:cNvPr id="8" name="Picture 7" descr="An example of the Tracked Opps list, showing 8 tracked opportunities. ">
            <a:extLst>
              <a:ext uri="{FF2B5EF4-FFF2-40B4-BE49-F238E27FC236}">
                <a16:creationId xmlns:a16="http://schemas.microsoft.com/office/drawing/2014/main" id="{81041AFD-236F-46D4-D8A8-0193E24C2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596" y="932383"/>
            <a:ext cx="9459494" cy="3734817"/>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The Options menu for each opportunity has the following options: Share, Untrack, Add Tags, Add to calendar, Turn Alert email off, Add Deadline Reminder, Who you shared with, and Who else is interested.">
            <a:extLst>
              <a:ext uri="{FF2B5EF4-FFF2-40B4-BE49-F238E27FC236}">
                <a16:creationId xmlns:a16="http://schemas.microsoft.com/office/drawing/2014/main" id="{ADEE06CE-5A36-716E-025E-4A9C6A0FA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3884" y="3027929"/>
            <a:ext cx="2033520" cy="1950941"/>
          </a:xfrm>
          <a:prstGeom prst="rect">
            <a:avLst/>
          </a:prstGeom>
          <a:ln>
            <a:solidFill>
              <a:schemeClr val="tx1"/>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5FA6368C-9F5D-8215-990A-44DF37C87922}"/>
              </a:ext>
              <a:ext uri="{C183D7F6-B498-43B3-948B-1728B52AA6E4}">
                <adec:decorative xmlns:adec="http://schemas.microsoft.com/office/drawing/2017/decorative" val="1"/>
              </a:ext>
            </a:extLst>
          </p:cNvPr>
          <p:cNvSpPr/>
          <p:nvPr/>
        </p:nvSpPr>
        <p:spPr>
          <a:xfrm>
            <a:off x="9294049" y="2515473"/>
            <a:ext cx="570041" cy="327316"/>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4" name="Arrow: Bent 13">
            <a:extLst>
              <a:ext uri="{FF2B5EF4-FFF2-40B4-BE49-F238E27FC236}">
                <a16:creationId xmlns:a16="http://schemas.microsoft.com/office/drawing/2014/main" id="{BC3ABAAD-1ED4-25C8-2CAF-8F5B9F97D31D}"/>
              </a:ext>
              <a:ext uri="{C183D7F6-B498-43B3-948B-1728B52AA6E4}">
                <adec:decorative xmlns:adec="http://schemas.microsoft.com/office/drawing/2017/decorative" val="1"/>
              </a:ext>
            </a:extLst>
          </p:cNvPr>
          <p:cNvSpPr/>
          <p:nvPr/>
        </p:nvSpPr>
        <p:spPr>
          <a:xfrm rot="5400000">
            <a:off x="10013555" y="2376504"/>
            <a:ext cx="501960" cy="800892"/>
          </a:xfrm>
          <a:prstGeom prst="bentArrow">
            <a:avLst>
              <a:gd name="adj1" fmla="val 25000"/>
              <a:gd name="adj2" fmla="val 21393"/>
              <a:gd name="adj3" fmla="val 25000"/>
              <a:gd name="adj4" fmla="val 43750"/>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
        <p:nvSpPr>
          <p:cNvPr id="15" name="Arrow: Left 14">
            <a:extLst>
              <a:ext uri="{FF2B5EF4-FFF2-40B4-BE49-F238E27FC236}">
                <a16:creationId xmlns:a16="http://schemas.microsoft.com/office/drawing/2014/main" id="{F21DC63F-99EB-2C5E-206F-B9704B3D46B2}"/>
              </a:ext>
              <a:ext uri="{C183D7F6-B498-43B3-948B-1728B52AA6E4}">
                <adec:decorative xmlns:adec="http://schemas.microsoft.com/office/drawing/2017/decorative" val="1"/>
              </a:ext>
            </a:extLst>
          </p:cNvPr>
          <p:cNvSpPr/>
          <p:nvPr/>
        </p:nvSpPr>
        <p:spPr>
          <a:xfrm>
            <a:off x="1189822" y="932383"/>
            <a:ext cx="892366" cy="251885"/>
          </a:xfrm>
          <a:prstGeom prst="left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4281883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EB9B2-0EA3-EA90-507A-6178260E0A98}"/>
              </a:ext>
            </a:extLst>
          </p:cNvPr>
          <p:cNvSpPr>
            <a:spLocks noGrp="1"/>
          </p:cNvSpPr>
          <p:nvPr>
            <p:ph type="title"/>
          </p:nvPr>
        </p:nvSpPr>
        <p:spPr/>
        <p:txBody>
          <a:bodyPr/>
          <a:lstStyle/>
          <a:p>
            <a:r>
              <a:rPr lang="en-US" dirty="0" err="1">
                <a:solidFill>
                  <a:schemeClr val="tx1"/>
                </a:solidFill>
              </a:rPr>
              <a:t>Búsquedas</a:t>
            </a:r>
            <a:r>
              <a:rPr lang="en-US" dirty="0">
                <a:solidFill>
                  <a:schemeClr val="tx1"/>
                </a:solidFill>
              </a:rPr>
              <a:t> </a:t>
            </a:r>
            <a:r>
              <a:rPr lang="en-US" dirty="0" err="1">
                <a:solidFill>
                  <a:schemeClr val="tx1"/>
                </a:solidFill>
              </a:rPr>
              <a:t>guardadas</a:t>
            </a:r>
            <a:endParaRPr lang="en-US" dirty="0">
              <a:solidFill>
                <a:schemeClr val="tx1"/>
              </a:solidFill>
            </a:endParaRPr>
          </a:p>
        </p:txBody>
      </p:sp>
      <p:sp>
        <p:nvSpPr>
          <p:cNvPr id="5" name="TextBox 4">
            <a:extLst>
              <a:ext uri="{FF2B5EF4-FFF2-40B4-BE49-F238E27FC236}">
                <a16:creationId xmlns:a16="http://schemas.microsoft.com/office/drawing/2014/main" id="{90FB3098-72FC-67C4-3571-5C171AABB98E}"/>
              </a:ext>
            </a:extLst>
          </p:cNvPr>
          <p:cNvSpPr txBox="1"/>
          <p:nvPr/>
        </p:nvSpPr>
        <p:spPr>
          <a:xfrm>
            <a:off x="875763" y="2369713"/>
            <a:ext cx="10586434" cy="1867436"/>
          </a:xfrm>
          <a:prstGeom prst="rect">
            <a:avLst/>
          </a:prstGeom>
          <a:solidFill>
            <a:schemeClr val="bg1"/>
          </a:solidFill>
          <a:ln>
            <a:solidFill>
              <a:schemeClr val="accent2"/>
            </a:solidFill>
          </a:ln>
        </p:spPr>
        <p:txBody>
          <a:bodyPr wrap="square" rtlCol="0">
            <a:noAutofit/>
          </a:bodyPr>
          <a:lstStyle/>
          <a:p>
            <a:r>
              <a:rPr lang="en-US" sz="1800" dirty="0">
                <a:effectLst/>
                <a:latin typeface="Avenir Next LT Pro" panose="020B0504020202020204" pitchFamily="34" charset="0"/>
                <a:ea typeface="Calibri" panose="020F0502020204030204" pitchFamily="34" charset="0"/>
                <a:cs typeface="Times New Roman" panose="02020603050405020304" pitchFamily="18" charset="0"/>
              </a:rPr>
              <a:t>The next option on the manage opportunities menu is the list of your saved searches. Click a search title to run the search. You can also quickly see how many new opportunities have been added to this search in the last week, how many total results and limited opportunities will show if you run that search now, and whether e-mail alerts are on.</a:t>
            </a:r>
          </a:p>
          <a:p>
            <a:pPr algn="l"/>
            <a:endParaRPr lang="en-US" dirty="0" err="1"/>
          </a:p>
        </p:txBody>
      </p:sp>
      <p:pic>
        <p:nvPicPr>
          <p:cNvPr id="8" name="Picture 7" descr="An example of the Saved Searches list, with two searches saved: the system-generated Advisor Alert and one for Melanoma.">
            <a:extLst>
              <a:ext uri="{FF2B5EF4-FFF2-40B4-BE49-F238E27FC236}">
                <a16:creationId xmlns:a16="http://schemas.microsoft.com/office/drawing/2014/main" id="{20674E06-5064-BCAB-3D83-D7173677D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47" y="2171857"/>
            <a:ext cx="11961905" cy="2514286"/>
          </a:xfrm>
          <a:prstGeom prst="rect">
            <a:avLst/>
          </a:prstGeom>
          <a:ln>
            <a:solidFill>
              <a:schemeClr val="tx1"/>
            </a:solidFill>
          </a:ln>
          <a:effectLst>
            <a:outerShdw blurRad="50800" dist="38100" dir="2700000" algn="tl" rotWithShape="0">
              <a:prstClr val="black">
                <a:alpha val="40000"/>
              </a:prstClr>
            </a:outerShdw>
          </a:effectLst>
        </p:spPr>
      </p:pic>
      <p:sp>
        <p:nvSpPr>
          <p:cNvPr id="9" name="Arrow: Left 8">
            <a:extLst>
              <a:ext uri="{FF2B5EF4-FFF2-40B4-BE49-F238E27FC236}">
                <a16:creationId xmlns:a16="http://schemas.microsoft.com/office/drawing/2014/main" id="{01F57CB2-38C4-65AD-221D-CD3E84AD297B}"/>
              </a:ext>
              <a:ext uri="{C183D7F6-B498-43B3-948B-1728B52AA6E4}">
                <adec:decorative xmlns:adec="http://schemas.microsoft.com/office/drawing/2017/decorative" val="1"/>
              </a:ext>
            </a:extLst>
          </p:cNvPr>
          <p:cNvSpPr/>
          <p:nvPr/>
        </p:nvSpPr>
        <p:spPr>
          <a:xfrm>
            <a:off x="1828800" y="2655065"/>
            <a:ext cx="892366" cy="319489"/>
          </a:xfrm>
          <a:prstGeom prst="left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205043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5750-19F7-E3BF-E93F-5B9B2858DF1F}"/>
              </a:ext>
            </a:extLst>
          </p:cNvPr>
          <p:cNvSpPr>
            <a:spLocks noGrp="1"/>
          </p:cNvSpPr>
          <p:nvPr>
            <p:ph type="title"/>
          </p:nvPr>
        </p:nvSpPr>
        <p:spPr/>
        <p:txBody>
          <a:bodyPr/>
          <a:lstStyle/>
          <a:p>
            <a:r>
              <a:rPr lang="es-ES" dirty="0">
                <a:solidFill>
                  <a:schemeClr val="tx1"/>
                </a:solidFill>
              </a:rPr>
              <a:t>Todas las opciones de gestión</a:t>
            </a:r>
            <a:endParaRPr lang="en-US" dirty="0">
              <a:solidFill>
                <a:schemeClr val="tx1"/>
              </a:solidFill>
            </a:endParaRPr>
          </a:p>
        </p:txBody>
      </p:sp>
      <p:pic>
        <p:nvPicPr>
          <p:cNvPr id="7" name="Picture 6" descr="The full list of Management Options. Next to each management option, you will see the number of opportunities matching that option. ">
            <a:extLst>
              <a:ext uri="{FF2B5EF4-FFF2-40B4-BE49-F238E27FC236}">
                <a16:creationId xmlns:a16="http://schemas.microsoft.com/office/drawing/2014/main" id="{B83BE37D-FABF-6837-5886-207C202E3B45}"/>
              </a:ext>
            </a:extLst>
          </p:cNvPr>
          <p:cNvPicPr>
            <a:picLocks noChangeAspect="1"/>
          </p:cNvPicPr>
          <p:nvPr/>
        </p:nvPicPr>
        <p:blipFill>
          <a:blip r:embed="rId3"/>
          <a:stretch>
            <a:fillRect/>
          </a:stretch>
        </p:blipFill>
        <p:spPr>
          <a:xfrm>
            <a:off x="550864" y="1190189"/>
            <a:ext cx="3286018" cy="3636525"/>
          </a:xfrm>
          <a:prstGeom prst="rect">
            <a:avLst/>
          </a:prstGeom>
          <a:ln>
            <a:solidFill>
              <a:schemeClr val="tx1"/>
            </a:solidFill>
          </a:ln>
        </p:spPr>
      </p:pic>
      <p:sp>
        <p:nvSpPr>
          <p:cNvPr id="8" name="Rectangle 7">
            <a:extLst>
              <a:ext uri="{FF2B5EF4-FFF2-40B4-BE49-F238E27FC236}">
                <a16:creationId xmlns:a16="http://schemas.microsoft.com/office/drawing/2014/main" id="{39CD90BC-1275-B5DB-33BA-DC5F57D45057}"/>
              </a:ext>
            </a:extLst>
          </p:cNvPr>
          <p:cNvSpPr/>
          <p:nvPr/>
        </p:nvSpPr>
        <p:spPr>
          <a:xfrm>
            <a:off x="4095418" y="1190190"/>
            <a:ext cx="6679078" cy="4031873"/>
          </a:xfrm>
          <a:prstGeom prst="rect">
            <a:avLst/>
          </a:prstGeom>
        </p:spPr>
        <p:txBody>
          <a:bodyPr wrap="square">
            <a:spAutoFit/>
          </a:bodyPr>
          <a:lstStyle/>
          <a:p>
            <a:r>
              <a:rPr lang="en-US" sz="1600" b="1" dirty="0">
                <a:latin typeface="Avenir Next" panose="020B0503020202020204"/>
              </a:rPr>
              <a:t>Tracked Opps: </a:t>
            </a:r>
            <a:r>
              <a:rPr lang="es-ES" sz="1600" dirty="0">
                <a:latin typeface="Avenir Next" panose="020B0503020202020204"/>
              </a:rPr>
              <a:t>Encuentre las oportunidades que está monitoreando.</a:t>
            </a:r>
            <a:r>
              <a:rPr lang="en-US" sz="1600" b="1" dirty="0">
                <a:latin typeface="Avenir Next" panose="020B0503020202020204"/>
              </a:rPr>
              <a:t>
</a:t>
            </a:r>
          </a:p>
          <a:p>
            <a:r>
              <a:rPr lang="en-US" sz="1600" b="1" dirty="0">
                <a:latin typeface="Avenir Next" panose="020B0503020202020204"/>
              </a:rPr>
              <a:t>Saved Searches: </a:t>
            </a:r>
            <a:r>
              <a:rPr lang="es-ES" sz="1600" dirty="0">
                <a:latin typeface="Avenir Next" panose="020B0503020202020204"/>
              </a:rPr>
              <a:t>Vea y ejecute las búsquedas guardadas</a:t>
            </a:r>
            <a:r>
              <a:rPr lang="en-US" sz="1600" dirty="0">
                <a:latin typeface="Avenir Next" panose="020B0503020202020204"/>
              </a:rPr>
              <a:t>.</a:t>
            </a:r>
            <a:r>
              <a:rPr lang="en-US" sz="1600" b="1" dirty="0">
                <a:latin typeface="Avenir Next" panose="020B0503020202020204"/>
              </a:rPr>
              <a:t>
</a:t>
            </a:r>
          </a:p>
          <a:p>
            <a:r>
              <a:rPr lang="en-US" sz="1600" b="1" dirty="0">
                <a:latin typeface="Avenir Next" panose="020B0503020202020204"/>
              </a:rPr>
              <a:t>Shared:</a:t>
            </a:r>
            <a:r>
              <a:rPr lang="en-US" sz="1600" dirty="0">
                <a:latin typeface="Avenir Next" panose="020B0503020202020204"/>
              </a:rPr>
              <a:t>.</a:t>
            </a:r>
            <a:r>
              <a:rPr lang="es-ES" sz="1600" dirty="0">
                <a:latin typeface="Avenir Next" panose="020B0503020202020204"/>
              </a:rPr>
              <a:t> Mire todas las oportunidades que ha compartido en los últimos 60 días</a:t>
            </a:r>
            <a:r>
              <a:rPr lang="en-US" sz="1600" b="1" dirty="0">
                <a:latin typeface="Avenir Next" panose="020B0503020202020204"/>
              </a:rPr>
              <a:t>
</a:t>
            </a:r>
          </a:p>
          <a:p>
            <a:r>
              <a:rPr lang="en-US" sz="1600" b="1" dirty="0">
                <a:latin typeface="Avenir Next" panose="020B0503020202020204"/>
              </a:rPr>
              <a:t>Received: </a:t>
            </a:r>
            <a:r>
              <a:rPr lang="es-ES" sz="1600" dirty="0">
                <a:latin typeface="Avenir Next" panose="020B0503020202020204"/>
              </a:rPr>
              <a:t>Encuentre las oportunidades que se han compartido con usted</a:t>
            </a:r>
            <a:r>
              <a:rPr lang="en-US" sz="1600" dirty="0">
                <a:latin typeface="Avenir Next" panose="020B0503020202020204"/>
              </a:rPr>
              <a:t>.</a:t>
            </a:r>
            <a:r>
              <a:rPr lang="en-US" sz="1600" b="1" dirty="0">
                <a:latin typeface="Avenir Next" panose="020B0503020202020204"/>
              </a:rPr>
              <a:t>
</a:t>
            </a:r>
          </a:p>
          <a:p>
            <a:r>
              <a:rPr lang="en-US" sz="1600" b="1" dirty="0">
                <a:latin typeface="Avenir Next" panose="020B0503020202020204"/>
              </a:rPr>
              <a:t>Advisor: </a:t>
            </a:r>
            <a:r>
              <a:rPr lang="es-ES" sz="1600" dirty="0">
                <a:latin typeface="Avenir Next" panose="020B0503020202020204"/>
              </a:rPr>
              <a:t>El mapeo inteligente de Pivot-RP que analiza su perfil y sugiere oportunidades de financiación</a:t>
            </a:r>
            <a:r>
              <a:rPr lang="en-US" sz="1600" dirty="0">
                <a:latin typeface="Avenir Next" panose="020B0503020202020204"/>
              </a:rPr>
              <a:t>.</a:t>
            </a:r>
            <a:r>
              <a:rPr lang="en-US" sz="1600" b="1" dirty="0">
                <a:latin typeface="Avenir Next" panose="020B0503020202020204"/>
              </a:rPr>
              <a:t>
</a:t>
            </a:r>
          </a:p>
          <a:p>
            <a:r>
              <a:rPr lang="en-US" sz="1600" b="1" dirty="0">
                <a:latin typeface="Avenir Next" panose="020B0503020202020204"/>
              </a:rPr>
              <a:t>Curated: </a:t>
            </a:r>
            <a:r>
              <a:rPr lang="es-ES" sz="1600" dirty="0">
                <a:latin typeface="Avenir Next" panose="020B0503020202020204"/>
              </a:rPr>
              <a:t>Le proporciona listas de opciones de financiamiento seleccionadas por sus administradores</a:t>
            </a:r>
            <a:r>
              <a:rPr lang="en-US" sz="1600" b="1" dirty="0">
                <a:latin typeface="Avenir Next" panose="020B0503020202020204"/>
              </a:rPr>
              <a:t>.
</a:t>
            </a:r>
          </a:p>
          <a:p>
            <a:r>
              <a:rPr lang="en-US" sz="1600" b="1" dirty="0">
                <a:latin typeface="Avenir Next" panose="020B0503020202020204"/>
              </a:rPr>
              <a:t>Internal: </a:t>
            </a:r>
            <a:r>
              <a:rPr lang="es-ES" sz="1600" dirty="0">
                <a:latin typeface="Avenir Next" panose="020B0503020202020204"/>
              </a:rPr>
              <a:t>Encuentre Oportunidades Internas, publicado por su institución</a:t>
            </a:r>
            <a:r>
              <a:rPr lang="en-US" sz="1600" dirty="0">
                <a:latin typeface="Avenir Next" panose="020B0503020202020204"/>
              </a:rPr>
              <a:t>.</a:t>
            </a:r>
          </a:p>
        </p:txBody>
      </p:sp>
    </p:spTree>
    <p:extLst>
      <p:ext uri="{BB962C8B-B14F-4D97-AF65-F5344CB8AC3E}">
        <p14:creationId xmlns:p14="http://schemas.microsoft.com/office/powerpoint/2010/main" val="145631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7313" r="27313"/>
          <a:stretch/>
        </p:blipFill>
        <p:spPr/>
      </p:pic>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ct val="85000"/>
              </a:lnSpc>
              <a:spcBef>
                <a:spcPts val="900"/>
              </a:spcBef>
              <a:defRPr/>
            </a:pPr>
            <a:r>
              <a:rPr lang="en-US" sz="3600" b="1" dirty="0" err="1">
                <a:solidFill>
                  <a:schemeClr val="tx1"/>
                </a:solidFill>
                <a:ea typeface="+mn-ea"/>
                <a:cs typeface="+mn-cs"/>
              </a:rPr>
              <a:t>Objetivos</a:t>
            </a:r>
            <a:r>
              <a:rPr lang="en-US" sz="3600" b="1" dirty="0">
                <a:solidFill>
                  <a:schemeClr val="tx1"/>
                </a:solidFill>
                <a:ea typeface="+mn-ea"/>
                <a:cs typeface="+mn-cs"/>
              </a:rPr>
              <a:t> de la </a:t>
            </a:r>
            <a:r>
              <a:rPr lang="en-US" sz="3600" b="1" dirty="0" err="1">
                <a:solidFill>
                  <a:schemeClr val="tx1"/>
                </a:solidFill>
                <a:ea typeface="+mn-ea"/>
                <a:cs typeface="+mn-cs"/>
              </a:rPr>
              <a:t>sesión</a:t>
            </a:r>
            <a:endParaRPr kumimoji="0" lang="en-US"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vert="horz" lIns="0" tIns="0" rIns="0" bIns="0" rtlCol="0" anchor="t">
            <a:noAutofit/>
          </a:bodyPr>
          <a:lstStyle/>
          <a:p>
            <a:pPr marL="285750" indent="-285750">
              <a:buFont typeface="Arial" panose="020B0604020202020204" pitchFamily="34" charset="0"/>
              <a:buChar char="•"/>
            </a:pPr>
            <a:r>
              <a:rPr lang="es-ES" sz="2400" dirty="0">
                <a:solidFill>
                  <a:schemeClr val="tx1"/>
                </a:solidFill>
              </a:rPr>
              <a:t>Descubrir oportunidades de financiación utilizando Pivot-RP</a:t>
            </a:r>
          </a:p>
          <a:p>
            <a:endParaRPr lang="en-US" sz="2400" dirty="0">
              <a:solidFill>
                <a:schemeClr val="tx1"/>
              </a:solidFill>
            </a:endParaRPr>
          </a:p>
          <a:p>
            <a:pPr marL="285750" indent="-285750">
              <a:buFont typeface="Arial" panose="020B0604020202020204" pitchFamily="34" charset="0"/>
              <a:buChar char="•"/>
            </a:pPr>
            <a:r>
              <a:rPr lang="es-ES" sz="2400" dirty="0">
                <a:solidFill>
                  <a:schemeClr val="tx1"/>
                </a:solidFill>
              </a:rPr>
              <a:t>Navegar y refinar los resultados</a:t>
            </a:r>
          </a:p>
          <a:p>
            <a:endParaRPr lang="en-US" sz="2400" dirty="0">
              <a:solidFill>
                <a:schemeClr val="tx1"/>
              </a:solidFill>
            </a:endParaRPr>
          </a:p>
          <a:p>
            <a:pPr marL="285750" indent="-285750">
              <a:buFont typeface="Arial" panose="020B0604020202020204" pitchFamily="34" charset="0"/>
              <a:buChar char="•"/>
            </a:pPr>
            <a:r>
              <a:rPr lang="es-ES" sz="2400" dirty="0">
                <a:solidFill>
                  <a:schemeClr val="tx1"/>
                </a:solidFill>
              </a:rPr>
              <a:t>Gestionar sus oportunidades de financiación</a:t>
            </a:r>
            <a:endParaRPr lang="en-GB" sz="2400" dirty="0">
              <a:solidFill>
                <a:schemeClr val="tx1"/>
              </a:solidFill>
            </a:endParaRPr>
          </a:p>
        </p:txBody>
      </p:sp>
    </p:spTree>
    <p:extLst>
      <p:ext uri="{BB962C8B-B14F-4D97-AF65-F5344CB8AC3E}">
        <p14:creationId xmlns:p14="http://schemas.microsoft.com/office/powerpoint/2010/main" val="815051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B1D992E-B954-7969-6598-97E7C792C668}"/>
              </a:ext>
              <a:ext uri="{C183D7F6-B498-43B3-948B-1728B52AA6E4}">
                <adec:decorative xmlns:adec="http://schemas.microsoft.com/office/drawing/2017/decorative" val="1"/>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27313" r="27313"/>
          <a:stretch/>
        </p:blipFill>
        <p:spPr/>
      </p:pic>
      <p:sp>
        <p:nvSpPr>
          <p:cNvPr id="34" name="Text Placeholder 33">
            <a:extLst>
              <a:ext uri="{FF2B5EF4-FFF2-40B4-BE49-F238E27FC236}">
                <a16:creationId xmlns:a16="http://schemas.microsoft.com/office/drawing/2014/main" id="{992D5F2B-45B2-35CB-1741-639C39C2611A}"/>
              </a:ext>
            </a:extLst>
          </p:cNvPr>
          <p:cNvSpPr>
            <a:spLocks noGrp="1"/>
          </p:cNvSpPr>
          <p:nvPr>
            <p:ph type="title" idx="4294967295"/>
          </p:nvPr>
        </p:nvSpPr>
        <p:spPr>
          <a:xfrm>
            <a:off x="550863" y="909638"/>
            <a:ext cx="2808287" cy="5397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ct val="85000"/>
              </a:lnSpc>
              <a:spcBef>
                <a:spcPts val="900"/>
              </a:spcBef>
              <a:defRPr/>
            </a:pPr>
            <a:r>
              <a:rPr lang="en-US" sz="3600" b="1" dirty="0" err="1">
                <a:solidFill>
                  <a:schemeClr val="tx1"/>
                </a:solidFill>
                <a:ea typeface="+mn-ea"/>
                <a:cs typeface="+mn-cs"/>
              </a:rPr>
              <a:t>Resumen</a:t>
            </a:r>
            <a:endParaRPr kumimoji="0" lang="en-US" sz="3600" b="1" i="0" u="none" strike="noStrike" kern="1200" cap="none" spc="0" normalizeH="0" baseline="0" noProof="0" dirty="0">
              <a:ln>
                <a:noFill/>
              </a:ln>
              <a:solidFill>
                <a:schemeClr val="tx1"/>
              </a:solidFill>
              <a:effectLst/>
              <a:uLnTx/>
              <a:uFillTx/>
              <a:latin typeface="+mj-lt"/>
              <a:ea typeface="+mn-ea"/>
              <a:cs typeface="+mn-cs"/>
            </a:endParaRPr>
          </a:p>
        </p:txBody>
      </p:sp>
      <p:sp>
        <p:nvSpPr>
          <p:cNvPr id="2" name="Text Placeholder 53">
            <a:extLst>
              <a:ext uri="{FF2B5EF4-FFF2-40B4-BE49-F238E27FC236}">
                <a16:creationId xmlns:a16="http://schemas.microsoft.com/office/drawing/2014/main" id="{BAA43C43-D6FB-5B82-E866-81FDC9BDEB37}"/>
              </a:ext>
            </a:extLst>
          </p:cNvPr>
          <p:cNvSpPr>
            <a:spLocks noGrp="1"/>
          </p:cNvSpPr>
          <p:nvPr>
            <p:ph type="body" sz="quarter" idx="13"/>
          </p:nvPr>
        </p:nvSpPr>
        <p:spPr>
          <a:xfrm>
            <a:off x="4428836" y="542179"/>
            <a:ext cx="7504546" cy="5773642"/>
          </a:xfrm>
        </p:spPr>
        <p:txBody>
          <a:bodyPr vert="horz" lIns="0" tIns="0" rIns="0" bIns="0" rtlCol="0" anchor="t">
            <a:noAutofit/>
          </a:bodyPr>
          <a:lstStyle/>
          <a:p>
            <a:r>
              <a:rPr lang="en-US" sz="2400" b="1" dirty="0" err="1"/>
              <a:t>Ahora</a:t>
            </a:r>
            <a:r>
              <a:rPr lang="en-US" sz="2400" b="1" dirty="0"/>
              <a:t> </a:t>
            </a:r>
            <a:r>
              <a:rPr lang="en-US" sz="2400" b="1" dirty="0" err="1"/>
              <a:t>Usted</a:t>
            </a:r>
            <a:r>
              <a:rPr lang="en-US" sz="2400" b="1" dirty="0"/>
              <a:t> puede:</a:t>
            </a:r>
          </a:p>
          <a:p>
            <a:endParaRPr lang="en-US" sz="2400" b="1" dirty="0"/>
          </a:p>
          <a:p>
            <a:pPr marL="285750" indent="-285750">
              <a:buFont typeface="Arial" panose="020B0604020202020204" pitchFamily="34" charset="0"/>
              <a:buChar char="•"/>
            </a:pPr>
            <a:r>
              <a:rPr lang="es-ES" sz="2400" b="1" dirty="0"/>
              <a:t>Descubrir oportunidades de financiación con P</a:t>
            </a:r>
            <a:r>
              <a:rPr lang="en-US" sz="2400" b="1" dirty="0" err="1"/>
              <a:t>ivot</a:t>
            </a:r>
            <a:r>
              <a:rPr lang="en-US" sz="2400" b="1" dirty="0"/>
              <a:t>-RP</a:t>
            </a:r>
          </a:p>
          <a:p>
            <a:endParaRPr lang="en-US" sz="2400" b="1" dirty="0"/>
          </a:p>
          <a:p>
            <a:pPr marL="285750" indent="-285750">
              <a:buFont typeface="Arial" panose="020B0604020202020204" pitchFamily="34" charset="0"/>
              <a:buChar char="•"/>
            </a:pPr>
            <a:r>
              <a:rPr lang="es-ES" sz="2400" b="1" dirty="0"/>
              <a:t>Navegar y refinar los resultados</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s-ES" sz="2400" b="1" dirty="0"/>
              <a:t>Gestionar sus oportunidades de financiación</a:t>
            </a:r>
            <a:endParaRPr lang="en-GB" sz="2400" b="1" dirty="0"/>
          </a:p>
        </p:txBody>
      </p:sp>
    </p:spTree>
    <p:extLst>
      <p:ext uri="{BB962C8B-B14F-4D97-AF65-F5344CB8AC3E}">
        <p14:creationId xmlns:p14="http://schemas.microsoft.com/office/powerpoint/2010/main" val="3748719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FB40A-FD68-C90C-FC94-AB562EC8C5F8}"/>
              </a:ext>
            </a:extLst>
          </p:cNvPr>
          <p:cNvSpPr>
            <a:spLocks noGrp="1"/>
          </p:cNvSpPr>
          <p:nvPr>
            <p:ph type="title"/>
          </p:nvPr>
        </p:nvSpPr>
        <p:spPr>
          <a:xfrm>
            <a:off x="550864" y="335619"/>
            <a:ext cx="8281986" cy="251885"/>
          </a:xfrm>
        </p:spPr>
        <p:txBody>
          <a:bodyPr/>
          <a:lstStyle/>
          <a:p>
            <a:r>
              <a:rPr lang="en-US" dirty="0">
                <a:solidFill>
                  <a:schemeClr val="tx1"/>
                </a:solidFill>
              </a:rPr>
              <a:t>Soporte, Capacitación y </a:t>
            </a:r>
            <a:r>
              <a:rPr lang="en-US" dirty="0" err="1">
                <a:solidFill>
                  <a:schemeClr val="tx1"/>
                </a:solidFill>
              </a:rPr>
              <a:t>Documentación</a:t>
            </a:r>
            <a:endParaRPr lang="en-US" dirty="0">
              <a:solidFill>
                <a:schemeClr val="tx1"/>
              </a:solidFill>
            </a:endParaRPr>
          </a:p>
        </p:txBody>
      </p:sp>
      <p:sp>
        <p:nvSpPr>
          <p:cNvPr id="6" name="Text Placeholder 5">
            <a:extLst>
              <a:ext uri="{FF2B5EF4-FFF2-40B4-BE49-F238E27FC236}">
                <a16:creationId xmlns:a16="http://schemas.microsoft.com/office/drawing/2014/main" id="{559442D8-43B5-81B1-3778-C239BF81C97C}"/>
              </a:ext>
            </a:extLst>
          </p:cNvPr>
          <p:cNvSpPr>
            <a:spLocks noGrp="1"/>
          </p:cNvSpPr>
          <p:nvPr>
            <p:ph type="body" sz="quarter" idx="14"/>
          </p:nvPr>
        </p:nvSpPr>
        <p:spPr>
          <a:xfrm>
            <a:off x="550863" y="1268412"/>
            <a:ext cx="10549527" cy="4321175"/>
          </a:xfrm>
        </p:spPr>
        <p:txBody>
          <a:bodyPr/>
          <a:lstStyle/>
          <a:p>
            <a:pPr marL="0" indent="0">
              <a:buNone/>
            </a:pPr>
            <a:r>
              <a:rPr lang="en-US" sz="1800" b="1" dirty="0"/>
              <a:t>For </a:t>
            </a:r>
            <a:r>
              <a:rPr lang="es-ES" sz="1800" b="1" dirty="0"/>
              <a:t>Para obtener más apoyo, capacitación y documentación, visite:</a:t>
            </a:r>
          </a:p>
          <a:p>
            <a:pPr marL="0" indent="0">
              <a:buNone/>
            </a:pPr>
            <a:endParaRPr lang="es-ES" sz="1800" b="1" dirty="0"/>
          </a:p>
          <a:p>
            <a:r>
              <a:rPr lang="es-ES" sz="1800" dirty="0"/>
              <a:t>Centro de Conocimiento de </a:t>
            </a:r>
            <a:r>
              <a:rPr lang="es-ES" sz="1800" dirty="0" err="1"/>
              <a:t>ExLibris</a:t>
            </a:r>
            <a:r>
              <a:rPr lang="en-US" sz="1800" dirty="0"/>
              <a:t>: </a:t>
            </a:r>
            <a:r>
              <a:rPr lang="en-US" sz="1800" dirty="0">
                <a:solidFill>
                  <a:schemeClr val="bg2"/>
                </a:solidFill>
                <a:hlinkClick r:id="rId3">
                  <a:extLst>
                    <a:ext uri="{A12FA001-AC4F-418D-AE19-62706E023703}">
                      <ahyp:hlinkClr xmlns:ahyp="http://schemas.microsoft.com/office/drawing/2018/hyperlinkcolor" val="tx"/>
                    </a:ext>
                  </a:extLst>
                </a:hlinkClick>
              </a:rPr>
              <a:t>https://knowledge.exlibrisgroup.com/Pivot</a:t>
            </a:r>
            <a:endParaRPr lang="en-US" sz="1800" dirty="0">
              <a:solidFill>
                <a:schemeClr val="bg2"/>
              </a:solidFill>
            </a:endParaRPr>
          </a:p>
          <a:p>
            <a:endParaRPr lang="en-US" sz="800" dirty="0">
              <a:solidFill>
                <a:schemeClr val="bg2"/>
              </a:solidFill>
            </a:endParaRPr>
          </a:p>
          <a:p>
            <a:r>
              <a:rPr lang="es-ES" sz="1800" dirty="0"/>
              <a:t>Vídeos de formación de Pivot-RP</a:t>
            </a:r>
            <a:r>
              <a:rPr lang="en-US" sz="1800" dirty="0"/>
              <a:t>: </a:t>
            </a:r>
            <a:r>
              <a:rPr lang="en-US" sz="1800" dirty="0">
                <a:solidFill>
                  <a:schemeClr val="bg2"/>
                </a:solidFill>
                <a:hlinkClick r:id="rId4">
                  <a:extLst>
                    <a:ext uri="{A12FA001-AC4F-418D-AE19-62706E023703}">
                      <ahyp:hlinkClr xmlns:ahyp="http://schemas.microsoft.com/office/drawing/2018/hyperlinkcolor" val="tx"/>
                    </a:ext>
                  </a:extLst>
                </a:hlinkClick>
              </a:rPr>
              <a:t>https://knowledge.exlibrisgroup.com/Pivot/Training</a:t>
            </a:r>
            <a:endParaRPr lang="en-US" sz="1800" dirty="0">
              <a:solidFill>
                <a:schemeClr val="bg2"/>
              </a:solidFill>
            </a:endParaRPr>
          </a:p>
          <a:p>
            <a:endParaRPr lang="en-US" sz="800" dirty="0">
              <a:solidFill>
                <a:schemeClr val="bg2"/>
              </a:solidFill>
            </a:endParaRPr>
          </a:p>
          <a:p>
            <a:r>
              <a:rPr lang="en-US" sz="1800" dirty="0"/>
              <a:t>Pivot-RP LibGuide: </a:t>
            </a:r>
            <a:r>
              <a:rPr lang="en-US" sz="1800" dirty="0">
                <a:solidFill>
                  <a:schemeClr val="bg2"/>
                </a:solidFill>
                <a:hlinkClick r:id="rId5"/>
              </a:rPr>
              <a:t>https://proquest.libguides.com/pivot_es/</a:t>
            </a:r>
            <a:r>
              <a:rPr lang="en-US" sz="1800" dirty="0">
                <a:solidFill>
                  <a:schemeClr val="bg2"/>
                </a:solidFill>
              </a:rPr>
              <a:t> </a:t>
            </a:r>
          </a:p>
          <a:p>
            <a:endParaRPr lang="en-US" sz="800" dirty="0">
              <a:solidFill>
                <a:schemeClr val="bg2"/>
              </a:solidFill>
            </a:endParaRPr>
          </a:p>
          <a:p>
            <a:r>
              <a:rPr lang="en-US" sz="1800" dirty="0"/>
              <a:t>Portal de </a:t>
            </a:r>
            <a:r>
              <a:rPr lang="en-US" sz="1800" dirty="0" err="1"/>
              <a:t>soporte</a:t>
            </a:r>
            <a:r>
              <a:rPr lang="en-US" sz="1800" dirty="0"/>
              <a:t>: </a:t>
            </a:r>
            <a:r>
              <a:rPr lang="en-US" sz="1800" u="sng" dirty="0">
                <a:solidFill>
                  <a:schemeClr val="bg2"/>
                </a:solidFill>
                <a:effectLst/>
                <a:ea typeface="Times New Roman" panose="02020603050405020304" pitchFamily="18" charset="0"/>
                <a:hlinkClick r:id="rId6">
                  <a:extLst>
                    <a:ext uri="{A12FA001-AC4F-418D-AE19-62706E023703}">
                      <ahyp:hlinkClr xmlns:ahyp="http://schemas.microsoft.com/office/drawing/2018/hyperlinkcolor" val="tx"/>
                    </a:ext>
                  </a:extLst>
                </a:hlinkClick>
              </a:rPr>
              <a:t>https://support.proquest.com/</a:t>
            </a:r>
            <a:endParaRPr lang="en-US" sz="1800" u="sng" dirty="0">
              <a:solidFill>
                <a:schemeClr val="bg2"/>
              </a:solidFill>
              <a:effectLst/>
              <a:ea typeface="Times New Roman" panose="02020603050405020304" pitchFamily="18" charset="0"/>
            </a:endParaRPr>
          </a:p>
          <a:p>
            <a:endParaRPr lang="en-US" sz="800" u="sng" dirty="0">
              <a:solidFill>
                <a:srgbClr val="242424"/>
              </a:solidFill>
              <a:latin typeface="Calibri" panose="020F0502020204030204" pitchFamily="34" charset="0"/>
            </a:endParaRPr>
          </a:p>
          <a:p>
            <a:r>
              <a:rPr lang="es-ES" sz="1800" dirty="0"/>
              <a:t>¿Tienes una idea para Pivot-RP</a:t>
            </a:r>
            <a:r>
              <a:rPr lang="en-US" sz="1800" dirty="0"/>
              <a:t>?: </a:t>
            </a:r>
            <a:r>
              <a:rPr lang="en-US" sz="1800" dirty="0">
                <a:solidFill>
                  <a:srgbClr val="5E33BF"/>
                </a:solidFill>
                <a:hlinkClick r:id="rId7">
                  <a:extLst>
                    <a:ext uri="{A12FA001-AC4F-418D-AE19-62706E023703}">
                      <ahyp:hlinkClr xmlns:ahyp="http://schemas.microsoft.com/office/drawing/2018/hyperlinkcolor" val="tx"/>
                    </a:ext>
                  </a:extLst>
                </a:hlinkClick>
              </a:rPr>
              <a:t>https://ideas.exlibrisgroup.com/</a:t>
            </a:r>
            <a:endParaRPr lang="en-US" sz="1800" dirty="0">
              <a:solidFill>
                <a:srgbClr val="5E33BF"/>
              </a:solidFill>
            </a:endParaRPr>
          </a:p>
          <a:p>
            <a:endParaRPr lang="en-US" sz="800" dirty="0"/>
          </a:p>
          <a:p>
            <a:r>
              <a:rPr lang="en-US" sz="1800" dirty="0"/>
              <a:t>Solicitudes de </a:t>
            </a:r>
            <a:r>
              <a:rPr lang="en-US" sz="1800" dirty="0" err="1"/>
              <a:t>formación</a:t>
            </a:r>
            <a:r>
              <a:rPr lang="en-US" sz="1800" dirty="0"/>
              <a:t>: </a:t>
            </a:r>
            <a:r>
              <a:rPr lang="en-US" sz="1800" dirty="0">
                <a:solidFill>
                  <a:srgbClr val="5E33BF"/>
                </a:solidFill>
                <a:hlinkClick r:id="rId8">
                  <a:extLst>
                    <a:ext uri="{A12FA001-AC4F-418D-AE19-62706E023703}">
                      <ahyp:hlinkClr xmlns:ahyp="http://schemas.microsoft.com/office/drawing/2018/hyperlinkcolor" val="tx"/>
                    </a:ext>
                  </a:extLst>
                </a:hlinkClick>
              </a:rPr>
              <a:t>training@proquest.com</a:t>
            </a:r>
            <a:endParaRPr lang="en-US" sz="1800" dirty="0">
              <a:solidFill>
                <a:srgbClr val="5E33BF"/>
              </a:solidFill>
            </a:endParaRPr>
          </a:p>
          <a:p>
            <a:endParaRPr lang="en-US" sz="2000" dirty="0"/>
          </a:p>
          <a:p>
            <a:endParaRPr lang="en-US" dirty="0"/>
          </a:p>
        </p:txBody>
      </p:sp>
    </p:spTree>
    <p:extLst>
      <p:ext uri="{BB962C8B-B14F-4D97-AF65-F5344CB8AC3E}">
        <p14:creationId xmlns:p14="http://schemas.microsoft.com/office/powerpoint/2010/main" val="29642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5E7447-15ED-0D6E-FDBC-8A17E8DC9AB2}"/>
              </a:ext>
            </a:extLst>
          </p:cNvPr>
          <p:cNvSpPr>
            <a:spLocks noGrp="1"/>
          </p:cNvSpPr>
          <p:nvPr>
            <p:ph type="title" idx="4294967295"/>
          </p:nvPr>
        </p:nvSpPr>
        <p:spPr>
          <a:xfrm>
            <a:off x="544512" y="2274888"/>
            <a:ext cx="11093450" cy="719138"/>
          </a:xfrm>
          <a:prstGeom prst="rect">
            <a:avLst/>
          </a:prstGeom>
          <a:noFill/>
          <a:ln>
            <a:noFill/>
            <a:prstDash/>
          </a:ln>
          <a:effectLst/>
        </p:spPr>
        <p:txBody>
          <a:bodyPr rot="0" spcFirstLastPara="0" vertOverflow="overflow" horzOverflow="overflow" vert="horz" wrap="square" lIns="0" tIns="36000" rIns="0" bIns="0" numCol="1" spcCol="0" rtlCol="0" fromWordArt="0" anchor="ctr" anchorCtr="0" forceAA="0" compatLnSpc="1">
            <a:prstTxWarp prst="textNoShape">
              <a:avLst/>
            </a:prstTxWarp>
            <a:noAutofit/>
          </a:bodyPr>
          <a:lstStyle/>
          <a:p>
            <a:pPr lvl="0" algn="ctr">
              <a:spcBef>
                <a:spcPts val="900"/>
              </a:spcBef>
              <a:defRPr/>
            </a:pPr>
            <a:r>
              <a:rPr lang="en-US" sz="4400" dirty="0">
                <a:solidFill>
                  <a:schemeClr val="bg1"/>
                </a:solidFill>
                <a:ea typeface="+mn-ea"/>
                <a:cs typeface="+mn-cs"/>
              </a:rPr>
              <a:t>Gracias</a:t>
            </a:r>
            <a:endParaRPr kumimoji="0" lang="en-US" sz="4400" b="0" i="0" u="none" strike="noStrike" kern="1200" cap="none" spc="0" normalizeH="0" baseline="0" noProof="0" dirty="0">
              <a:ln>
                <a:noFill/>
              </a:ln>
              <a:solidFill>
                <a:schemeClr val="bg1"/>
              </a:solidFill>
              <a:effectLst/>
              <a:uLnTx/>
              <a:uFillTx/>
              <a:latin typeface="+mj-lt"/>
              <a:ea typeface="+mn-ea"/>
              <a:cs typeface="+mn-cs"/>
            </a:endParaRPr>
          </a:p>
        </p:txBody>
      </p:sp>
      <p:sp>
        <p:nvSpPr>
          <p:cNvPr id="6" name="TextBox 5">
            <a:extLst>
              <a:ext uri="{FF2B5EF4-FFF2-40B4-BE49-F238E27FC236}">
                <a16:creationId xmlns:a16="http://schemas.microsoft.com/office/drawing/2014/main" id="{57F24641-54A2-8EE4-71A5-C05E4A3629D7}"/>
              </a:ext>
            </a:extLst>
          </p:cNvPr>
          <p:cNvSpPr txBox="1"/>
          <p:nvPr/>
        </p:nvSpPr>
        <p:spPr>
          <a:xfrm>
            <a:off x="3563937" y="3602788"/>
            <a:ext cx="5054600" cy="849312"/>
          </a:xfrm>
          <a:prstGeom prst="rect">
            <a:avLst/>
          </a:prstGeom>
          <a:noFill/>
          <a:ln>
            <a:noFill/>
          </a:ln>
        </p:spPr>
        <p:txBody>
          <a:bodyPr wrap="square" rtlCol="0">
            <a:noAutofit/>
          </a:bodyPr>
          <a:lstStyle/>
          <a:p>
            <a:pPr algn="ctr"/>
            <a:r>
              <a:rPr lang="en-US" sz="4400" dirty="0">
                <a:solidFill>
                  <a:schemeClr val="bg1"/>
                </a:solidFill>
                <a:latin typeface="+mj-lt"/>
              </a:rPr>
              <a:t>¿Preguntas?</a:t>
            </a:r>
            <a:endParaRPr lang="en-US" sz="4400" dirty="0">
              <a:solidFill>
                <a:schemeClr val="bg1"/>
              </a:solidFill>
            </a:endParaRPr>
          </a:p>
        </p:txBody>
      </p:sp>
      <p:sp>
        <p:nvSpPr>
          <p:cNvPr id="3" name="Text Placeholder 2">
            <a:extLst>
              <a:ext uri="{FF2B5EF4-FFF2-40B4-BE49-F238E27FC236}">
                <a16:creationId xmlns:a16="http://schemas.microsoft.com/office/drawing/2014/main" id="{91554334-1E04-6B7D-3DA4-4546C61A42F2}"/>
              </a:ext>
            </a:extLst>
          </p:cNvPr>
          <p:cNvSpPr>
            <a:spLocks noGrp="1"/>
          </p:cNvSpPr>
          <p:nvPr>
            <p:ph type="body" sz="quarter" idx="13"/>
          </p:nvPr>
        </p:nvSpPr>
        <p:spPr>
          <a:xfrm>
            <a:off x="3359150" y="5060862"/>
            <a:ext cx="5473699" cy="252000"/>
          </a:xfrm>
        </p:spPr>
        <p:txBody>
          <a:bodyPr/>
          <a:lstStyle/>
          <a:p>
            <a:r>
              <a:rPr lang="en-US" sz="2800" b="1" dirty="0"/>
              <a:t>training@proquest.com</a:t>
            </a:r>
          </a:p>
        </p:txBody>
      </p:sp>
    </p:spTree>
    <p:extLst>
      <p:ext uri="{BB962C8B-B14F-4D97-AF65-F5344CB8AC3E}">
        <p14:creationId xmlns:p14="http://schemas.microsoft.com/office/powerpoint/2010/main" val="92769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p:txBody>
          <a:bodyPr/>
          <a:lstStyle/>
          <a:p>
            <a:r>
              <a:rPr lang="en-US" dirty="0" err="1">
                <a:solidFill>
                  <a:schemeClr val="tx1"/>
                </a:solidFill>
              </a:rPr>
              <a:t>Oportunidades</a:t>
            </a:r>
            <a:r>
              <a:rPr lang="en-US" dirty="0">
                <a:solidFill>
                  <a:schemeClr val="tx1"/>
                </a:solidFill>
              </a:rPr>
              <a:t> de </a:t>
            </a:r>
            <a:r>
              <a:rPr lang="en-US" dirty="0" err="1">
                <a:solidFill>
                  <a:schemeClr val="tx1"/>
                </a:solidFill>
              </a:rPr>
              <a:t>financiación</a:t>
            </a:r>
            <a:endParaRPr lang="en-US" dirty="0">
              <a:solidFill>
                <a:schemeClr val="tx1"/>
              </a:solidFill>
            </a:endParaRPr>
          </a:p>
        </p:txBody>
      </p:sp>
      <p:sp>
        <p:nvSpPr>
          <p:cNvPr id="6" name="Text Placeholder 5">
            <a:extLst>
              <a:ext uri="{FF2B5EF4-FFF2-40B4-BE49-F238E27FC236}">
                <a16:creationId xmlns:a16="http://schemas.microsoft.com/office/drawing/2014/main" id="{55468E71-2535-0C68-D7ED-BF35C1B4EE97}"/>
              </a:ext>
            </a:extLst>
          </p:cNvPr>
          <p:cNvSpPr>
            <a:spLocks noGrp="1"/>
          </p:cNvSpPr>
          <p:nvPr>
            <p:ph type="body" sz="quarter" idx="14"/>
          </p:nvPr>
        </p:nvSpPr>
        <p:spPr>
          <a:xfrm>
            <a:off x="550864" y="1604297"/>
            <a:ext cx="9265798" cy="4321175"/>
          </a:xfrm>
        </p:spPr>
        <p:txBody>
          <a:bodyPr/>
          <a:lstStyle/>
          <a:p>
            <a:r>
              <a:rPr lang="es-ES" sz="2400" dirty="0"/>
              <a:t>Global, pero fácil de buscar y filtrar
Más de 20.000 financiadores de todo tipo
Oportunidades activas con fechas de vencimiento
Todas las oportunidades curadas con palabras clave aplicadas</a:t>
            </a:r>
            <a:endParaRPr lang="en-US" sz="2400" dirty="0"/>
          </a:p>
        </p:txBody>
      </p:sp>
      <p:sp>
        <p:nvSpPr>
          <p:cNvPr id="7" name="TextBox 6">
            <a:extLst>
              <a:ext uri="{FF2B5EF4-FFF2-40B4-BE49-F238E27FC236}">
                <a16:creationId xmlns:a16="http://schemas.microsoft.com/office/drawing/2014/main" id="{A99363F8-2439-B147-A7F2-03D7AC6EA62E}"/>
              </a:ext>
            </a:extLst>
          </p:cNvPr>
          <p:cNvSpPr txBox="1"/>
          <p:nvPr/>
        </p:nvSpPr>
        <p:spPr>
          <a:xfrm>
            <a:off x="550864" y="4069286"/>
            <a:ext cx="4378817" cy="2021983"/>
          </a:xfrm>
          <a:prstGeom prst="rect">
            <a:avLst/>
          </a:prstGeom>
          <a:solidFill>
            <a:schemeClr val="bg1"/>
          </a:solidFill>
          <a:ln>
            <a:solidFill>
              <a:schemeClr val="bg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Pivot-RP </a:t>
            </a:r>
            <a:r>
              <a:rPr lang="en-US" sz="800" kern="1200" dirty="0">
                <a:solidFill>
                  <a:schemeClr val="bg1"/>
                </a:solidFill>
                <a:effectLst/>
                <a:latin typeface="+mn-lt"/>
                <a:ea typeface="+mn-ea"/>
                <a:cs typeface="+mn-cs"/>
              </a:rPr>
              <a:t>is the most comprehensive resource for global funding sources. There are a wide variety of funding opportunities in Pivot-RP, including, but not limited to, traditional research grants, as well as opportunities for artistic work, dissertation/thesis work, training, travel, and program or curriculum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bg1"/>
                </a:solidFill>
                <a:effectLst/>
                <a:latin typeface="+mn-lt"/>
                <a:ea typeface="+mn-ea"/>
                <a:cs typeface="+mn-cs"/>
              </a:rPr>
              <a:t>All types of sponsors are represented, and the funding opportunities in Pivot-RP are editorially curated daily, ensuring that the funding opportunities you see are active and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rPr>
              <a:t>To ensure that every opportunity in Pivot-RP is optimized for discovery, our editors tag them with keywords from our controlled vocabulary. </a:t>
            </a:r>
          </a:p>
          <a:p>
            <a:pPr algn="l"/>
            <a:endParaRPr lang="en-US" sz="800" dirty="0" err="1"/>
          </a:p>
        </p:txBody>
      </p:sp>
    </p:spTree>
    <p:extLst>
      <p:ext uri="{BB962C8B-B14F-4D97-AF65-F5344CB8AC3E}">
        <p14:creationId xmlns:p14="http://schemas.microsoft.com/office/powerpoint/2010/main" val="102953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BFB8B0A-5583-480F-C856-3A87C2BF4FFF}"/>
              </a:ext>
              <a:ext uri="{C183D7F6-B498-43B3-948B-1728B52AA6E4}">
                <adec:decorative xmlns:adec="http://schemas.microsoft.com/office/drawing/2017/decorative" val="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7612" b="27612"/>
          <a:stretch/>
        </p:blipFill>
        <p:spPr/>
      </p:pic>
      <p:sp>
        <p:nvSpPr>
          <p:cNvPr id="6" name="Text Placeholder 5">
            <a:extLst>
              <a:ext uri="{FF2B5EF4-FFF2-40B4-BE49-F238E27FC236}">
                <a16:creationId xmlns:a16="http://schemas.microsoft.com/office/drawing/2014/main" id="{FC70859B-E001-B4D0-E250-FD13567AD8D8}"/>
              </a:ext>
            </a:extLst>
          </p:cNvPr>
          <p:cNvSpPr>
            <a:spLocks noGrp="1"/>
          </p:cNvSpPr>
          <p:nvPr>
            <p:ph type="title" idx="4294967295"/>
          </p:nvPr>
        </p:nvSpPr>
        <p:spPr>
          <a:xfrm>
            <a:off x="2780361" y="2512188"/>
            <a:ext cx="6631277" cy="1030287"/>
          </a:xfrm>
          <a:prstGeom prst="rect">
            <a:avLst/>
          </a:prstGeom>
          <a:noFill/>
          <a:ln>
            <a:noFill/>
            <a:prstDash/>
          </a:ln>
          <a:effectLst/>
        </p:spPr>
        <p:txBody>
          <a:bodyPr rot="0" spcFirstLastPara="0" vertOverflow="overflow" horzOverflow="overflow" vert="horz" wrap="square" lIns="0" tIns="36000" rIns="0" bIns="0" numCol="1" spcCol="0" rtlCol="0" fromWordArt="0" anchor="b" anchorCtr="0" forceAA="0" compatLnSpc="1">
            <a:prstTxWarp prst="textNoShape">
              <a:avLst/>
            </a:prstTxWarp>
            <a:noAutofit/>
          </a:bodyPr>
          <a:lstStyle/>
          <a:p>
            <a:pPr lvl="0" algn="ctr">
              <a:lnSpc>
                <a:spcPct val="85000"/>
              </a:lnSpc>
              <a:spcBef>
                <a:spcPts val="0"/>
              </a:spcBef>
              <a:defRPr/>
            </a:pPr>
            <a:r>
              <a:rPr lang="es-ES" sz="3600" dirty="0">
                <a:solidFill>
                  <a:schemeClr val="tx1"/>
                </a:solidFill>
                <a:ea typeface="+mn-ea"/>
                <a:cs typeface="+mn-cs"/>
              </a:rPr>
              <a:t>Búsqueda y exploración de oportunidades de financiación</a:t>
            </a:r>
            <a:endParaRPr kumimoji="0" lang="en-US" sz="3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25658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2F8C-E242-E287-E494-7DE000009DAB}"/>
              </a:ext>
            </a:extLst>
          </p:cNvPr>
          <p:cNvSpPr>
            <a:spLocks noGrp="1"/>
          </p:cNvSpPr>
          <p:nvPr>
            <p:ph type="title"/>
          </p:nvPr>
        </p:nvSpPr>
        <p:spPr>
          <a:xfrm>
            <a:off x="550863" y="368829"/>
            <a:ext cx="9652961" cy="249132"/>
          </a:xfrm>
        </p:spPr>
        <p:txBody>
          <a:bodyPr/>
          <a:lstStyle/>
          <a:p>
            <a:r>
              <a:rPr lang="es-ES" dirty="0">
                <a:solidFill>
                  <a:schemeClr val="tx1"/>
                </a:solidFill>
              </a:rPr>
              <a:t>Oportunidades de financiación en la página de inicio de Pivot-RP</a:t>
            </a:r>
            <a:endParaRPr lang="en-US" dirty="0">
              <a:solidFill>
                <a:schemeClr val="tx1"/>
              </a:solidFill>
            </a:endParaRPr>
          </a:p>
        </p:txBody>
      </p:sp>
      <p:sp>
        <p:nvSpPr>
          <p:cNvPr id="5" name="TextBox 4">
            <a:extLst>
              <a:ext uri="{FF2B5EF4-FFF2-40B4-BE49-F238E27FC236}">
                <a16:creationId xmlns:a16="http://schemas.microsoft.com/office/drawing/2014/main" id="{E003F531-87B2-C0AA-BD0A-E6E68B0327FF}"/>
              </a:ext>
            </a:extLst>
          </p:cNvPr>
          <p:cNvSpPr txBox="1"/>
          <p:nvPr/>
        </p:nvSpPr>
        <p:spPr>
          <a:xfrm>
            <a:off x="1815921" y="1635617"/>
            <a:ext cx="2946757" cy="1793383"/>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Once logged into the Pivot-RP home page, you can manage funding opportunities using My Funding Opportunities, which links to key features including Tracked Opportunities, Saved Searches, and Advisor Suggestions, as well as Curated and Internal Opportunities, if your institution has created them.</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Note that due to customizations made by your institution, your interface may appear slightly different than the screen images here. The functionality described will still be largely the same.</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can discover funding opportunities by using the search box, but the best place to start is the Funding tab. The Funding tab provides multiple ways to discover the most relevant opportunities for you.</a:t>
            </a:r>
          </a:p>
          <a:p>
            <a:pPr algn="l"/>
            <a:endParaRPr lang="en-US" sz="800" dirty="0" err="1"/>
          </a:p>
        </p:txBody>
      </p:sp>
      <p:pic>
        <p:nvPicPr>
          <p:cNvPr id="8" name="Picture 7" descr="The Pivot-RP homepage. ">
            <a:extLst>
              <a:ext uri="{FF2B5EF4-FFF2-40B4-BE49-F238E27FC236}">
                <a16:creationId xmlns:a16="http://schemas.microsoft.com/office/drawing/2014/main" id="{14EBF8BE-0F65-B0E2-D504-EB0826010E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519" y="864315"/>
            <a:ext cx="9652961" cy="5375725"/>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descr="The &quot;My Funding Opportunities&quot; box is under the search box. ">
            <a:extLst>
              <a:ext uri="{FF2B5EF4-FFF2-40B4-BE49-F238E27FC236}">
                <a16:creationId xmlns:a16="http://schemas.microsoft.com/office/drawing/2014/main" id="{52A1688A-5FC6-9982-9575-506CD1D4F64D}"/>
              </a:ext>
              <a:ext uri="{C183D7F6-B498-43B3-948B-1728B52AA6E4}">
                <adec:decorative xmlns:adec="http://schemas.microsoft.com/office/drawing/2017/decorative" val="0"/>
              </a:ext>
            </a:extLst>
          </p:cNvPr>
          <p:cNvSpPr/>
          <p:nvPr/>
        </p:nvSpPr>
        <p:spPr>
          <a:xfrm>
            <a:off x="1514711" y="3753145"/>
            <a:ext cx="2946757" cy="2376350"/>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0" name="Rectangle 9" descr="The Funding tab is in the navigation bar at the top of the page.">
            <a:extLst>
              <a:ext uri="{FF2B5EF4-FFF2-40B4-BE49-F238E27FC236}">
                <a16:creationId xmlns:a16="http://schemas.microsoft.com/office/drawing/2014/main" id="{5356B1FE-B6BD-2D17-A722-394E7944BC40}"/>
              </a:ext>
            </a:extLst>
          </p:cNvPr>
          <p:cNvSpPr/>
          <p:nvPr/>
        </p:nvSpPr>
        <p:spPr>
          <a:xfrm>
            <a:off x="1647930" y="864314"/>
            <a:ext cx="562707" cy="331439"/>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3290159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150B-3C47-3F4D-9AA4-A870265E154C}"/>
              </a:ext>
            </a:extLst>
          </p:cNvPr>
          <p:cNvSpPr>
            <a:spLocks noGrp="1"/>
          </p:cNvSpPr>
          <p:nvPr>
            <p:ph type="title"/>
          </p:nvPr>
        </p:nvSpPr>
        <p:spPr>
          <a:xfrm>
            <a:off x="550864" y="368828"/>
            <a:ext cx="10893424" cy="465052"/>
          </a:xfrm>
        </p:spPr>
        <p:txBody>
          <a:bodyPr/>
          <a:lstStyle/>
          <a:p>
            <a:r>
              <a:rPr lang="es-ES" dirty="0">
                <a:solidFill>
                  <a:schemeClr val="tx1"/>
                </a:solidFill>
              </a:rPr>
              <a:t>Opciones de búsqueda: Buscar en todos los campos y buscar por financiador</a:t>
            </a:r>
            <a:endParaRPr lang="en-US" dirty="0">
              <a:solidFill>
                <a:schemeClr val="tx1"/>
              </a:solidFill>
            </a:endParaRPr>
          </a:p>
        </p:txBody>
      </p:sp>
      <p:sp>
        <p:nvSpPr>
          <p:cNvPr id="5" name="TextBox 4">
            <a:extLst>
              <a:ext uri="{FF2B5EF4-FFF2-40B4-BE49-F238E27FC236}">
                <a16:creationId xmlns:a16="http://schemas.microsoft.com/office/drawing/2014/main" id="{3FAA1A57-853C-FDB3-5139-A291489A4FB0}"/>
              </a:ext>
            </a:extLst>
          </p:cNvPr>
          <p:cNvSpPr txBox="1"/>
          <p:nvPr/>
        </p:nvSpPr>
        <p:spPr>
          <a:xfrm>
            <a:off x="3026535" y="1455469"/>
            <a:ext cx="7122017" cy="1055911"/>
          </a:xfrm>
          <a:prstGeom prst="rect">
            <a:avLst/>
          </a:prstGeom>
          <a:solidFill>
            <a:schemeClr val="bg1"/>
          </a:solidFill>
          <a:ln>
            <a:solidFill>
              <a:schemeClr val="accent2"/>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Multiple search options are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To search text in all fields, simply enter your search terms. Note that the search box supports Boolean queries such as mental health AND adolescents, phrase searching by enclosing terms like mental health in quotation marks, and proximity searching where the terms are within a certain distance of one another. Search Tips can be found directly below the search box, along with a link to Advanced Search.</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effectLst/>
                <a:latin typeface="+mn-lt"/>
                <a:ea typeface="+mn-ea"/>
                <a:cs typeface="+mn-cs"/>
              </a:rPr>
              <a:t>Search by Funder allows you to search by the name of a funding source. </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When you select this option, links will appear allowing you to browse all funders alphabetically</a:t>
            </a:r>
            <a:r>
              <a:rPr lang="en-US" sz="800" dirty="0"/>
              <a:t>. As you type into the search box, the system will provide a dropdown list of suggested matches.</a:t>
            </a:r>
          </a:p>
          <a:p>
            <a:pPr algn="l"/>
            <a:endParaRPr lang="en-US" sz="800" dirty="0" err="1"/>
          </a:p>
        </p:txBody>
      </p:sp>
      <p:pic>
        <p:nvPicPr>
          <p:cNvPr id="8" name="Picture 7" descr="The Funding Opportunities search box with &quot;Search All Fields&quot; selected. The search entered is &quot;'mental health' (in quotation marks) and adolescents.">
            <a:extLst>
              <a:ext uri="{FF2B5EF4-FFF2-40B4-BE49-F238E27FC236}">
                <a16:creationId xmlns:a16="http://schemas.microsoft.com/office/drawing/2014/main" id="{D69308A2-E104-4F25-07E7-63C8702BA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71" y="1357138"/>
            <a:ext cx="10142857" cy="139047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The Funding Opportunities search box with &quot;Search by Funder&quot; selected. No terms have been entered, so the default text of &quot;Enter full or partial funder name...&quot; is displayed.">
            <a:extLst>
              <a:ext uri="{FF2B5EF4-FFF2-40B4-BE49-F238E27FC236}">
                <a16:creationId xmlns:a16="http://schemas.microsoft.com/office/drawing/2014/main" id="{591A1E9C-3256-E861-6D19-A4FD507FE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571" y="3843221"/>
            <a:ext cx="10142857" cy="1383542"/>
          </a:xfrm>
          <a:prstGeom prst="rect">
            <a:avLst/>
          </a:prstGeom>
          <a:ln>
            <a:solidFill>
              <a:schemeClr val="tx1"/>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B5B3119E-ABD2-9220-9FDB-CE6AFE20B256}"/>
              </a:ext>
              <a:ext uri="{C183D7F6-B498-43B3-948B-1728B52AA6E4}">
                <adec:decorative xmlns:adec="http://schemas.microsoft.com/office/drawing/2017/decorative" val="1"/>
              </a:ext>
            </a:extLst>
          </p:cNvPr>
          <p:cNvSpPr/>
          <p:nvPr/>
        </p:nvSpPr>
        <p:spPr>
          <a:xfrm>
            <a:off x="1296237" y="1455469"/>
            <a:ext cx="1306286" cy="331439"/>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2" name="Arrow: Down 11">
            <a:extLst>
              <a:ext uri="{FF2B5EF4-FFF2-40B4-BE49-F238E27FC236}">
                <a16:creationId xmlns:a16="http://schemas.microsoft.com/office/drawing/2014/main" id="{B354BED7-DD25-B9B8-274E-DDCADB0DE0B5}"/>
              </a:ext>
              <a:ext uri="{C183D7F6-B498-43B3-948B-1728B52AA6E4}">
                <adec:decorative xmlns:adec="http://schemas.microsoft.com/office/drawing/2017/decorative" val="1"/>
              </a:ext>
            </a:extLst>
          </p:cNvPr>
          <p:cNvSpPr/>
          <p:nvPr/>
        </p:nvSpPr>
        <p:spPr>
          <a:xfrm>
            <a:off x="1683098" y="803868"/>
            <a:ext cx="532563" cy="543222"/>
          </a:xfrm>
          <a:prstGeom prst="down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
        <p:nvSpPr>
          <p:cNvPr id="13" name="Rectangle 12">
            <a:extLst>
              <a:ext uri="{FF2B5EF4-FFF2-40B4-BE49-F238E27FC236}">
                <a16:creationId xmlns:a16="http://schemas.microsoft.com/office/drawing/2014/main" id="{C7FE3E1C-C38A-6CCE-5D63-6173B2F091DB}"/>
              </a:ext>
              <a:ext uri="{C183D7F6-B498-43B3-948B-1728B52AA6E4}">
                <adec:decorative xmlns:adec="http://schemas.microsoft.com/office/drawing/2017/decorative" val="1"/>
              </a:ext>
            </a:extLst>
          </p:cNvPr>
          <p:cNvSpPr/>
          <p:nvPr/>
        </p:nvSpPr>
        <p:spPr>
          <a:xfrm>
            <a:off x="2885552" y="3922473"/>
            <a:ext cx="1306286" cy="331439"/>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4" name="Arrow: Down 13">
            <a:extLst>
              <a:ext uri="{FF2B5EF4-FFF2-40B4-BE49-F238E27FC236}">
                <a16:creationId xmlns:a16="http://schemas.microsoft.com/office/drawing/2014/main" id="{8FD34A16-3FDD-17B1-7AA8-1F98365CE3FD}"/>
              </a:ext>
              <a:ext uri="{C183D7F6-B498-43B3-948B-1728B52AA6E4}">
                <adec:decorative xmlns:adec="http://schemas.microsoft.com/office/drawing/2017/decorative" val="1"/>
              </a:ext>
            </a:extLst>
          </p:cNvPr>
          <p:cNvSpPr/>
          <p:nvPr/>
        </p:nvSpPr>
        <p:spPr>
          <a:xfrm>
            <a:off x="3272413" y="3270872"/>
            <a:ext cx="532563" cy="543222"/>
          </a:xfrm>
          <a:prstGeom prst="down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236220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E728-BD77-2F49-E393-C8E5619E89A3}"/>
              </a:ext>
            </a:extLst>
          </p:cNvPr>
          <p:cNvSpPr>
            <a:spLocks noGrp="1"/>
          </p:cNvSpPr>
          <p:nvPr>
            <p:ph type="title"/>
          </p:nvPr>
        </p:nvSpPr>
        <p:spPr/>
        <p:txBody>
          <a:bodyPr/>
          <a:lstStyle/>
          <a:p>
            <a:r>
              <a:rPr lang="es-ES" dirty="0">
                <a:solidFill>
                  <a:schemeClr val="tx1"/>
                </a:solidFill>
              </a:rPr>
              <a:t>Opciones de búsqueda: Buscar por palabra clave</a:t>
            </a:r>
            <a:endParaRPr lang="en-US" dirty="0">
              <a:solidFill>
                <a:schemeClr val="tx1"/>
              </a:solidFill>
            </a:endParaRPr>
          </a:p>
        </p:txBody>
      </p:sp>
      <p:sp>
        <p:nvSpPr>
          <p:cNvPr id="5" name="TextBox 4">
            <a:extLst>
              <a:ext uri="{FF2B5EF4-FFF2-40B4-BE49-F238E27FC236}">
                <a16:creationId xmlns:a16="http://schemas.microsoft.com/office/drawing/2014/main" id="{969AD49F-D8DC-2ACC-5558-AFCC656930BE}"/>
              </a:ext>
            </a:extLst>
          </p:cNvPr>
          <p:cNvSpPr txBox="1"/>
          <p:nvPr/>
        </p:nvSpPr>
        <p:spPr>
          <a:xfrm>
            <a:off x="1339403" y="1749805"/>
            <a:ext cx="6606862" cy="2397192"/>
          </a:xfrm>
          <a:prstGeom prst="rect">
            <a:avLst/>
          </a:prstGeom>
          <a:solidFill>
            <a:schemeClr val="bg1"/>
          </a:solidFill>
          <a:ln>
            <a:solidFill>
              <a:schemeClr val="accent2"/>
            </a:solidFill>
          </a:ln>
        </p:spPr>
        <p:txBody>
          <a:bodyPr wrap="square" rtlCol="0">
            <a:noAutofit/>
          </a:bodyPr>
          <a:lstStyle/>
          <a:p>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Search by keyword allows you to search terms our editors used to catalog funding opportunities. By selecting the down arrow next to the search box, you can also browse the hierarchy of keywords to discover opportunities. These keywords are assigned by our editors.</a:t>
            </a:r>
            <a:endParaRPr lang="en-US" sz="800" dirty="0"/>
          </a:p>
          <a:p>
            <a:pPr algn="l"/>
            <a:endParaRPr lang="en-US" sz="800" dirty="0" err="1"/>
          </a:p>
        </p:txBody>
      </p:sp>
      <p:pic>
        <p:nvPicPr>
          <p:cNvPr id="8" name="Picture 7" descr="The Funding Opportunities search box with &quot;Search by Keyword&quot; selected. The hierarchical list is displayed, with 'Agriculture and Food Sciences' at the top of the hierarchy.">
            <a:extLst>
              <a:ext uri="{FF2B5EF4-FFF2-40B4-BE49-F238E27FC236}">
                <a16:creationId xmlns:a16="http://schemas.microsoft.com/office/drawing/2014/main" id="{56B8FF2D-01FF-344B-47D4-95AF0B915F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2799" y="1441637"/>
            <a:ext cx="8638115" cy="4013425"/>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66A8CFA9-1FC4-9F28-6497-B09DF6A1C47F}"/>
              </a:ext>
              <a:ext uri="{C183D7F6-B498-43B3-948B-1728B52AA6E4}">
                <adec:decorative xmlns:adec="http://schemas.microsoft.com/office/drawing/2017/decorative" val="1"/>
              </a:ext>
            </a:extLst>
          </p:cNvPr>
          <p:cNvSpPr/>
          <p:nvPr/>
        </p:nvSpPr>
        <p:spPr>
          <a:xfrm>
            <a:off x="3246569" y="1441637"/>
            <a:ext cx="1445287" cy="331439"/>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
        <p:nvSpPr>
          <p:cNvPr id="10" name="Arrow: Down 9">
            <a:extLst>
              <a:ext uri="{FF2B5EF4-FFF2-40B4-BE49-F238E27FC236}">
                <a16:creationId xmlns:a16="http://schemas.microsoft.com/office/drawing/2014/main" id="{0B7018B7-CEC7-9E48-A349-26C33BE90F2F}"/>
              </a:ext>
              <a:ext uri="{C183D7F6-B498-43B3-948B-1728B52AA6E4}">
                <adec:decorative xmlns:adec="http://schemas.microsoft.com/office/drawing/2017/decorative" val="1"/>
              </a:ext>
            </a:extLst>
          </p:cNvPr>
          <p:cNvSpPr/>
          <p:nvPr/>
        </p:nvSpPr>
        <p:spPr>
          <a:xfrm>
            <a:off x="3674595" y="840276"/>
            <a:ext cx="589233" cy="543222"/>
          </a:xfrm>
          <a:prstGeom prst="down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
        <p:nvSpPr>
          <p:cNvPr id="11" name="Text Placeholder 5">
            <a:extLst>
              <a:ext uri="{FF2B5EF4-FFF2-40B4-BE49-F238E27FC236}">
                <a16:creationId xmlns:a16="http://schemas.microsoft.com/office/drawing/2014/main" id="{16E972F3-E46C-F62E-8E97-8268C95342ED}"/>
              </a:ext>
            </a:extLst>
          </p:cNvPr>
          <p:cNvSpPr txBox="1">
            <a:spLocks/>
          </p:cNvSpPr>
          <p:nvPr/>
        </p:nvSpPr>
        <p:spPr>
          <a:xfrm>
            <a:off x="9302978" y="1749805"/>
            <a:ext cx="2581706" cy="4321175"/>
          </a:xfrm>
          <a:prstGeom prst="rect">
            <a:avLst/>
          </a:prstGeom>
          <a:noFill/>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lang="en-US"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lang="en-US"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lang="en-GB"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Escriba palabras clave o utilice el menú desplegable para navegar por la jerarquía de palabras clave, asignadas por nuestros editores</a:t>
            </a:r>
            <a:endParaRPr lang="en-US" sz="1800" dirty="0"/>
          </a:p>
        </p:txBody>
      </p:sp>
    </p:spTree>
    <p:extLst>
      <p:ext uri="{BB962C8B-B14F-4D97-AF65-F5344CB8AC3E}">
        <p14:creationId xmlns:p14="http://schemas.microsoft.com/office/powerpoint/2010/main" val="82186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6195E-95CD-9D46-2CA7-81C86E81764E}"/>
              </a:ext>
            </a:extLst>
          </p:cNvPr>
          <p:cNvSpPr>
            <a:spLocks noGrp="1"/>
          </p:cNvSpPr>
          <p:nvPr>
            <p:ph type="title"/>
          </p:nvPr>
        </p:nvSpPr>
        <p:spPr/>
        <p:txBody>
          <a:bodyPr/>
          <a:lstStyle/>
          <a:p>
            <a:r>
              <a:rPr lang="en-US" dirty="0" err="1">
                <a:solidFill>
                  <a:schemeClr val="tx1"/>
                </a:solidFill>
              </a:rPr>
              <a:t>Buscar</a:t>
            </a:r>
            <a:r>
              <a:rPr lang="en-US" dirty="0">
                <a:solidFill>
                  <a:schemeClr val="tx1"/>
                </a:solidFill>
              </a:rPr>
              <a:t> </a:t>
            </a:r>
            <a:r>
              <a:rPr lang="en-US" dirty="0" err="1">
                <a:solidFill>
                  <a:schemeClr val="tx1"/>
                </a:solidFill>
              </a:rPr>
              <a:t>por</a:t>
            </a:r>
            <a:r>
              <a:rPr lang="en-US" dirty="0">
                <a:solidFill>
                  <a:schemeClr val="tx1"/>
                </a:solidFill>
              </a:rPr>
              <a:t> palabra clave</a:t>
            </a:r>
          </a:p>
        </p:txBody>
      </p:sp>
      <p:sp>
        <p:nvSpPr>
          <p:cNvPr id="14" name="Text Placeholder 5">
            <a:extLst>
              <a:ext uri="{FF2B5EF4-FFF2-40B4-BE49-F238E27FC236}">
                <a16:creationId xmlns:a16="http://schemas.microsoft.com/office/drawing/2014/main" id="{3BBDC11D-8868-8D14-EB84-ADEDC808D974}"/>
              </a:ext>
            </a:extLst>
          </p:cNvPr>
          <p:cNvSpPr txBox="1">
            <a:spLocks/>
          </p:cNvSpPr>
          <p:nvPr/>
        </p:nvSpPr>
        <p:spPr>
          <a:xfrm>
            <a:off x="1223976" y="5589056"/>
            <a:ext cx="10381743" cy="411826"/>
          </a:xfrm>
          <a:prstGeom prst="rect">
            <a:avLst/>
          </a:prstGeom>
          <a:noFill/>
        </p:spPr>
        <p:txBody>
          <a:bodyPr vert="horz" lIns="0" tIns="0" rIns="0" bIns="0" rtlCol="0">
            <a:noAutofit/>
          </a:bodyPr>
          <a:lstStyle>
            <a:lvl1pPr marL="18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1pPr>
            <a:lvl2pPr marL="360000" indent="-180000" algn="l" defTabSz="914400" rtl="0" eaLnBrk="1" latinLnBrk="0" hangingPunct="1">
              <a:lnSpc>
                <a:spcPct val="100000"/>
              </a:lnSpc>
              <a:spcBef>
                <a:spcPts val="900"/>
              </a:spcBef>
              <a:buFont typeface="Arial" panose="020B0604020202020204" pitchFamily="34" charset="0"/>
              <a:buChar char="­"/>
              <a:defRPr lang="en-US" sz="1500" kern="1200">
                <a:solidFill>
                  <a:schemeClr val="tx1"/>
                </a:solidFill>
                <a:latin typeface="+mn-lt"/>
                <a:ea typeface="+mn-ea"/>
                <a:cs typeface="+mn-cs"/>
              </a:defRPr>
            </a:lvl2pPr>
            <a:lvl3pPr marL="540000" indent="-180000" algn="l" defTabSz="914400" rtl="0" eaLnBrk="1" latinLnBrk="0" hangingPunct="1">
              <a:lnSpc>
                <a:spcPct val="100000"/>
              </a:lnSpc>
              <a:spcBef>
                <a:spcPts val="900"/>
              </a:spcBef>
              <a:buFont typeface="Wingdings" panose="05000000000000000000" pitchFamily="2" charset="2"/>
              <a:buChar char="§"/>
              <a:defRPr lang="en-US" sz="1500" kern="1200">
                <a:solidFill>
                  <a:schemeClr val="tx1"/>
                </a:solidFill>
                <a:latin typeface="+mn-lt"/>
                <a:ea typeface="+mn-ea"/>
                <a:cs typeface="+mn-cs"/>
              </a:defRPr>
            </a:lvl3pPr>
            <a:lvl4pPr marL="180000" indent="-180000" algn="l" defTabSz="914400" rtl="0" eaLnBrk="1" latinLnBrk="0" hangingPunct="1">
              <a:lnSpc>
                <a:spcPct val="100000"/>
              </a:lnSpc>
              <a:spcBef>
                <a:spcPts val="900"/>
              </a:spcBef>
              <a:buClr>
                <a:schemeClr val="accent2"/>
              </a:buClr>
              <a:buFont typeface="Arial" panose="020B0604020202020204" pitchFamily="34" charset="0"/>
              <a:buChar char="•"/>
              <a:defRPr lang="en-US" sz="1500" kern="1200">
                <a:solidFill>
                  <a:schemeClr val="tx1"/>
                </a:solidFill>
                <a:latin typeface="+mn-lt"/>
                <a:ea typeface="+mn-ea"/>
                <a:cs typeface="+mn-cs"/>
              </a:defRPr>
            </a:lvl4pPr>
            <a:lvl5pPr marL="360000" indent="-180000" algn="l" defTabSz="914400" rtl="0" eaLnBrk="1" latinLnBrk="0" hangingPunct="1">
              <a:lnSpc>
                <a:spcPct val="100000"/>
              </a:lnSpc>
              <a:spcBef>
                <a:spcPts val="900"/>
              </a:spcBef>
              <a:buClr>
                <a:schemeClr val="accent2"/>
              </a:buClr>
              <a:buFont typeface="Arial" panose="020B0604020202020204" pitchFamily="34" charset="0"/>
              <a:buChar char="­"/>
              <a:defRPr lang="en-GB" sz="1500" kern="1200">
                <a:solidFill>
                  <a:schemeClr val="tx1"/>
                </a:solidFill>
                <a:latin typeface="+mn-lt"/>
                <a:ea typeface="+mn-ea"/>
                <a:cs typeface="+mn-cs"/>
              </a:defRPr>
            </a:lvl5pPr>
            <a:lvl6pPr marL="540000" indent="-180000" algn="l" defTabSz="914400" rtl="0" eaLnBrk="1" latinLnBrk="0" hangingPunct="1">
              <a:lnSpc>
                <a:spcPct val="100000"/>
              </a:lnSpc>
              <a:spcBef>
                <a:spcPts val="9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1800" dirty="0"/>
              <a:t>Función de descubrimiento interactivo que le permite explorar las oportunidades de financiación disponibles por disciplina</a:t>
            </a:r>
            <a:endParaRPr lang="en-US" sz="1800" dirty="0"/>
          </a:p>
        </p:txBody>
      </p:sp>
      <p:sp>
        <p:nvSpPr>
          <p:cNvPr id="5" name="TextBox 4">
            <a:extLst>
              <a:ext uri="{FF2B5EF4-FFF2-40B4-BE49-F238E27FC236}">
                <a16:creationId xmlns:a16="http://schemas.microsoft.com/office/drawing/2014/main" id="{A2EF58E7-2217-1E12-A1F9-5195C8ACD783}"/>
              </a:ext>
            </a:extLst>
          </p:cNvPr>
          <p:cNvSpPr txBox="1"/>
          <p:nvPr/>
        </p:nvSpPr>
        <p:spPr>
          <a:xfrm>
            <a:off x="386366" y="1146220"/>
            <a:ext cx="4426543" cy="3296991"/>
          </a:xfrm>
          <a:prstGeom prst="rect">
            <a:avLst/>
          </a:prstGeom>
          <a:solidFill>
            <a:schemeClr val="bg1"/>
          </a:solidFill>
          <a:ln>
            <a:solidFill>
              <a:schemeClr val="accent2"/>
            </a:solidFill>
          </a:ln>
        </p:spPr>
        <p:txBody>
          <a:bodyPr wrap="square" rtlCol="0">
            <a:noAutofit/>
          </a:bodyPr>
          <a:lstStyle/>
          <a:p>
            <a:r>
              <a:rPr lang="en-US" sz="800" kern="1200" dirty="0">
                <a:solidFill>
                  <a:schemeClr val="tx1"/>
                </a:solidFill>
                <a:effectLst/>
                <a:latin typeface="+mn-lt"/>
                <a:ea typeface="+mn-ea"/>
                <a:cs typeface="+mn-cs"/>
              </a:rPr>
              <a:t>In addition to the three search tools discussed, Pivot-RP’s graphical Keyword discovery feature provides visually appealing browse and search tools for discovering funding opportunities. The amount in the center of the wheel shows the approximate amount of funding opportunities available in Pivot-RP. The broadest disciplines are on the innermost circle. Hovering over one of these disciplines shows approximately how much funding is currently available for that discipline. </a:t>
            </a:r>
          </a:p>
          <a:p>
            <a:endParaRPr lang="en-US" sz="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You can filter down from general disciplines to more specific searches by moving to the outer circles. For example you can start by hovering over Health and Medicine, then Health Care, then Health Disparities by moving to the outer circles. Then click to view the available funding opportunities.</a:t>
            </a:r>
          </a:p>
          <a:p>
            <a:pPr algn="l"/>
            <a:endParaRPr lang="en-US" sz="800" dirty="0" err="1"/>
          </a:p>
        </p:txBody>
      </p:sp>
      <p:pic>
        <p:nvPicPr>
          <p:cNvPr id="10" name="Picture 9" descr="The Keyword Discovery feature with no filters applied.  ">
            <a:extLst>
              <a:ext uri="{FF2B5EF4-FFF2-40B4-BE49-F238E27FC236}">
                <a16:creationId xmlns:a16="http://schemas.microsoft.com/office/drawing/2014/main" id="{C4C1FD06-6FF4-D812-9459-69313A90B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2" y="865499"/>
            <a:ext cx="5766227" cy="4478884"/>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692B393-C820-B099-F2BF-F8A41AE0761F}"/>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8995" r="14348"/>
          <a:stretch/>
        </p:blipFill>
        <p:spPr>
          <a:xfrm>
            <a:off x="6836281" y="1268338"/>
            <a:ext cx="4888818" cy="4076045"/>
          </a:xfrm>
          <a:prstGeom prst="rect">
            <a:avLst/>
          </a:prstGeom>
          <a:ln>
            <a:solidFill>
              <a:schemeClr val="tx1"/>
            </a:solidFill>
          </a:ln>
          <a:effectLst>
            <a:outerShdw blurRad="50800" dist="38100" dir="2700000" algn="tl" rotWithShape="0">
              <a:prstClr val="black">
                <a:alpha val="40000"/>
              </a:prstClr>
            </a:outerShdw>
          </a:effectLst>
        </p:spPr>
      </p:pic>
      <p:sp>
        <p:nvSpPr>
          <p:cNvPr id="11" name="Arrow: Right 10">
            <a:extLst>
              <a:ext uri="{FF2B5EF4-FFF2-40B4-BE49-F238E27FC236}">
                <a16:creationId xmlns:a16="http://schemas.microsoft.com/office/drawing/2014/main" id="{C7C67DFD-09BF-4E72-AC2F-388804638F02}"/>
              </a:ext>
              <a:ext uri="{C183D7F6-B498-43B3-948B-1728B52AA6E4}">
                <adec:decorative xmlns:adec="http://schemas.microsoft.com/office/drawing/2017/decorative" val="1"/>
              </a:ext>
            </a:extLst>
          </p:cNvPr>
          <p:cNvSpPr/>
          <p:nvPr/>
        </p:nvSpPr>
        <p:spPr>
          <a:xfrm>
            <a:off x="5787851" y="3104941"/>
            <a:ext cx="1738364" cy="793819"/>
          </a:xfrm>
          <a:prstGeom prst="rightArrow">
            <a:avLst/>
          </a:prstGeom>
          <a:solidFill>
            <a:schemeClr val="accent2"/>
          </a:solidFill>
          <a:ln>
            <a:solidFill>
              <a:schemeClr val="accent2"/>
            </a:solidFill>
          </a:ln>
        </p:spPr>
        <p:txBody>
          <a:bodyPr wrap="square" rtlCol="0" anchor="ctr">
            <a:noAutofit/>
          </a:bodyPr>
          <a:lstStyle/>
          <a:p>
            <a:pPr algn="l"/>
            <a:endParaRPr lang="en-US">
              <a:solidFill>
                <a:schemeClr val="tx1"/>
              </a:solidFill>
            </a:endParaRPr>
          </a:p>
        </p:txBody>
      </p:sp>
    </p:spTree>
    <p:extLst>
      <p:ext uri="{BB962C8B-B14F-4D97-AF65-F5344CB8AC3E}">
        <p14:creationId xmlns:p14="http://schemas.microsoft.com/office/powerpoint/2010/main" val="135753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989C-9C50-E079-0C44-0137B7B17E7B}"/>
              </a:ext>
            </a:extLst>
          </p:cNvPr>
          <p:cNvSpPr>
            <a:spLocks noGrp="1"/>
          </p:cNvSpPr>
          <p:nvPr>
            <p:ph type="title"/>
          </p:nvPr>
        </p:nvSpPr>
        <p:spPr/>
        <p:txBody>
          <a:bodyPr/>
          <a:lstStyle/>
          <a:p>
            <a:r>
              <a:rPr lang="es-ES" dirty="0">
                <a:solidFill>
                  <a:schemeClr val="tx1"/>
                </a:solidFill>
              </a:rPr>
              <a:t>Búsqueda avanzada: Principales campos de búsqueda</a:t>
            </a:r>
            <a:endParaRPr lang="en-US" dirty="0">
              <a:solidFill>
                <a:schemeClr val="tx1"/>
              </a:solidFill>
            </a:endParaRPr>
          </a:p>
        </p:txBody>
      </p:sp>
      <p:sp>
        <p:nvSpPr>
          <p:cNvPr id="5" name="TextBox 4">
            <a:extLst>
              <a:ext uri="{FF2B5EF4-FFF2-40B4-BE49-F238E27FC236}">
                <a16:creationId xmlns:a16="http://schemas.microsoft.com/office/drawing/2014/main" id="{862CB125-12D9-8921-E1A3-CCC128A91676}"/>
              </a:ext>
            </a:extLst>
          </p:cNvPr>
          <p:cNvSpPr txBox="1"/>
          <p:nvPr/>
        </p:nvSpPr>
        <p:spPr>
          <a:xfrm>
            <a:off x="682580" y="1017431"/>
            <a:ext cx="10805375" cy="2524259"/>
          </a:xfrm>
          <a:prstGeom prst="rect">
            <a:avLst/>
          </a:prstGeom>
          <a:solidFill>
            <a:schemeClr val="bg1"/>
          </a:solidFill>
          <a:ln>
            <a:solidFill>
              <a:schemeClr val="accent2"/>
            </a:solidFill>
          </a:ln>
        </p:spPr>
        <p:txBody>
          <a:bodyPr wrap="square" rtlCol="0">
            <a:noAutofit/>
          </a:bodyPr>
          <a:lstStyle/>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Advanced Search allows you to build a more complex search to use a variety of filters to find opportunities that match your interests. Advanced Search is accessible from the Funding tab.</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Pivot-RP will search for opportunities that match </a:t>
            </a:r>
            <a:r>
              <a:rPr lang="en-US" sz="800" b="1" i="1" dirty="0">
                <a:effectLst/>
                <a:latin typeface="Avenir Next LT Pro" panose="020B0504020202020204" pitchFamily="34" charset="0"/>
                <a:ea typeface="Calibri" panose="020F0502020204030204" pitchFamily="34" charset="0"/>
                <a:cs typeface="Times New Roman" panose="02020603050405020304" pitchFamily="18" charset="0"/>
              </a:rPr>
              <a:t>all</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the text fields you enter, or </a:t>
            </a:r>
            <a:r>
              <a:rPr lang="en-US" sz="800" b="1" i="1" dirty="0">
                <a:effectLst/>
                <a:latin typeface="Avenir Next LT Pro" panose="020B0504020202020204" pitchFamily="34" charset="0"/>
                <a:ea typeface="Calibri" panose="020F0502020204030204" pitchFamily="34" charset="0"/>
                <a:cs typeface="Times New Roman" panose="02020603050405020304" pitchFamily="18" charset="0"/>
              </a:rPr>
              <a:t>any</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of the criteria, essentially changing the search between a Boolean AND </a:t>
            </a:r>
            <a:r>
              <a:rPr lang="en-US" sz="800" dirty="0" err="1">
                <a:effectLst/>
                <a:latin typeface="Avenir Next LT Pro" panose="020B0504020202020204" pitchFamily="34" charset="0"/>
                <a:ea typeface="Calibri" panose="020F0502020204030204" pitchFamily="34" charset="0"/>
                <a:cs typeface="Times New Roman" panose="02020603050405020304" pitchFamily="18" charset="0"/>
              </a:rPr>
              <a:t>and</a:t>
            </a: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 a Boolean OR. Matching all of the fields is the default choice and ensures a targeted search with fewer results. The second option makes the search much broader.</a:t>
            </a:r>
          </a:p>
          <a:p>
            <a:pPr marL="0" marR="0">
              <a:lnSpc>
                <a:spcPct val="107000"/>
              </a:lnSpc>
              <a:spcBef>
                <a:spcPts val="0"/>
              </a:spcBef>
              <a:spcAft>
                <a:spcPts val="800"/>
              </a:spcAft>
            </a:pPr>
            <a:r>
              <a:rPr lang="en-US" sz="800" dirty="0">
                <a:effectLst/>
                <a:latin typeface="Avenir Next LT Pro" panose="020B0504020202020204" pitchFamily="34" charset="0"/>
                <a:ea typeface="Calibri" panose="020F0502020204030204" pitchFamily="34" charset="0"/>
                <a:cs typeface="Times New Roman" panose="02020603050405020304" pitchFamily="18" charset="0"/>
              </a:rPr>
              <a:t>Choose which fields in the funding opportunities you want to search, such as Abstract, Title, and so on. Then type search terms in the boxes. Note that within each of these search boxes you can make use of Boolean operators, exact phrase searching, and proximity searching, just like in the Basic Search box. If you don't put a phrase in quotation marks, then it isn't an exact phrase search, and so Pivot-RP will find opportunities that have all those words in any field of the opportunity.</a:t>
            </a:r>
          </a:p>
          <a:p>
            <a:pPr marL="0" marR="0">
              <a:lnSpc>
                <a:spcPct val="107000"/>
              </a:lnSpc>
              <a:spcBef>
                <a:spcPts val="0"/>
              </a:spcBef>
              <a:spcAft>
                <a:spcPts val="800"/>
              </a:spcAft>
            </a:pPr>
            <a:endParaRPr lang="en-US" sz="800" dirty="0">
              <a:effectLst/>
              <a:latin typeface="Avenir Next LT Pro" panose="020B0504020202020204" pitchFamily="34" charset="0"/>
              <a:ea typeface="Calibri" panose="020F0502020204030204" pitchFamily="34" charset="0"/>
              <a:cs typeface="Times New Roman" panose="02020603050405020304" pitchFamily="18" charset="0"/>
            </a:endParaRPr>
          </a:p>
          <a:p>
            <a:pPr algn="l"/>
            <a:endParaRPr lang="en-US" sz="800" dirty="0" err="1"/>
          </a:p>
        </p:txBody>
      </p:sp>
      <p:pic>
        <p:nvPicPr>
          <p:cNvPr id="12" name="Picture 11" descr="The Funding Advanced Search page. with the two options for matching highlighted. They appear as radio buttons above the search fields. The dropdown menu to choose a field to search is expanded and shows the choices: All Fields, Abstract, Title, Funder ID, and CFDA Number.">
            <a:extLst>
              <a:ext uri="{FF2B5EF4-FFF2-40B4-BE49-F238E27FC236}">
                <a16:creationId xmlns:a16="http://schemas.microsoft.com/office/drawing/2014/main" id="{E1D582D3-28A0-973C-6908-958ECB9C729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3465" y="914066"/>
            <a:ext cx="11485069" cy="3094422"/>
          </a:xfrm>
          <a:prstGeom prst="rect">
            <a:avLst/>
          </a:prstGeom>
          <a:ln>
            <a:solidFill>
              <a:schemeClr val="tx1"/>
            </a:solidFill>
          </a:ln>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7C02A2C8-6919-5BA3-20F6-55852871CFA9}"/>
              </a:ext>
            </a:extLst>
          </p:cNvPr>
          <p:cNvSpPr>
            <a:spLocks noGrp="1"/>
          </p:cNvSpPr>
          <p:nvPr>
            <p:ph type="body" sz="quarter" idx="14"/>
          </p:nvPr>
        </p:nvSpPr>
        <p:spPr>
          <a:xfrm>
            <a:off x="353466" y="4312029"/>
            <a:ext cx="11640612" cy="1094630"/>
          </a:xfrm>
        </p:spPr>
        <p:txBody>
          <a:bodyPr/>
          <a:lstStyle/>
          <a:p>
            <a:r>
              <a:rPr lang="en-US" sz="1800" dirty="0"/>
              <a:t>Match </a:t>
            </a:r>
            <a:r>
              <a:rPr lang="en-US" sz="1800" b="1" i="1" dirty="0"/>
              <a:t>all</a:t>
            </a:r>
            <a:r>
              <a:rPr lang="en-US" sz="1800" dirty="0"/>
              <a:t> of the fields: </a:t>
            </a:r>
            <a:r>
              <a:rPr lang="es-ES" sz="1800" dirty="0"/>
              <a:t>Similar a la búsqueda booleana ‘AND'</a:t>
            </a:r>
            <a:r>
              <a:rPr lang="en-US" sz="1800" dirty="0"/>
              <a:t>. </a:t>
            </a:r>
            <a:r>
              <a:rPr lang="es-ES" sz="1800" dirty="0"/>
              <a:t>Búsqueda dirigida con menos resultados</a:t>
            </a:r>
            <a:endParaRPr lang="en-US" sz="1800" dirty="0"/>
          </a:p>
          <a:p>
            <a:r>
              <a:rPr lang="en-US" sz="1800" dirty="0"/>
              <a:t>Match </a:t>
            </a:r>
            <a:r>
              <a:rPr lang="en-US" sz="1800" b="1" i="1" dirty="0"/>
              <a:t>any </a:t>
            </a:r>
            <a:r>
              <a:rPr lang="en-US" sz="1800" dirty="0"/>
              <a:t>of the fields: </a:t>
            </a:r>
            <a:r>
              <a:rPr lang="es-ES" sz="1800" dirty="0"/>
              <a:t>Similar a la búsqueda booleana ‘OR'</a:t>
            </a:r>
            <a:r>
              <a:rPr lang="en-US" sz="1800" dirty="0"/>
              <a:t>. </a:t>
            </a:r>
            <a:r>
              <a:rPr lang="es-ES" sz="1800" dirty="0"/>
              <a:t>Búsqueda más amplia con muchos más resultados</a:t>
            </a:r>
            <a:endParaRPr lang="en-US" sz="1800" dirty="0"/>
          </a:p>
          <a:p>
            <a:r>
              <a:rPr lang="es-ES" sz="1800" dirty="0"/>
              <a:t>Puede utilizar estrategias de búsqueda como operadores booleanos, búsqueda de frases exactas y búsqueda de proximidad dentro de cada cuadro de búsqueda</a:t>
            </a:r>
          </a:p>
          <a:p>
            <a:r>
              <a:rPr lang="es-ES" sz="1800" dirty="0"/>
              <a:t>Más campos disponibles más abajo en la página</a:t>
            </a:r>
            <a:endParaRPr lang="en-US" sz="1800" dirty="0"/>
          </a:p>
        </p:txBody>
      </p:sp>
      <p:sp>
        <p:nvSpPr>
          <p:cNvPr id="13" name="Rectangle 12">
            <a:extLst>
              <a:ext uri="{FF2B5EF4-FFF2-40B4-BE49-F238E27FC236}">
                <a16:creationId xmlns:a16="http://schemas.microsoft.com/office/drawing/2014/main" id="{57E2FDDA-8C5E-C508-762B-8336E2D09C39}"/>
              </a:ext>
              <a:ext uri="{C183D7F6-B498-43B3-948B-1728B52AA6E4}">
                <adec:decorative xmlns:adec="http://schemas.microsoft.com/office/drawing/2017/decorative" val="1"/>
              </a:ext>
            </a:extLst>
          </p:cNvPr>
          <p:cNvSpPr/>
          <p:nvPr/>
        </p:nvSpPr>
        <p:spPr>
          <a:xfrm>
            <a:off x="879317" y="1624926"/>
            <a:ext cx="4773093" cy="421044"/>
          </a:xfrm>
          <a:prstGeom prst="rect">
            <a:avLst/>
          </a:prstGeom>
          <a:noFill/>
          <a:ln w="38100">
            <a:solidFill>
              <a:srgbClr val="B175E1"/>
            </a:solidFill>
          </a:ln>
        </p:spPr>
        <p:txBody>
          <a:bodyPr wrap="square" rtlCol="0" anchor="ctr">
            <a:noAutofit/>
          </a:bodyPr>
          <a:lstStyle/>
          <a:p>
            <a:pPr algn="l"/>
            <a:endParaRPr lang="en-US" dirty="0">
              <a:solidFill>
                <a:schemeClr val="tx1"/>
              </a:solidFill>
            </a:endParaRPr>
          </a:p>
        </p:txBody>
      </p:sp>
    </p:spTree>
    <p:extLst>
      <p:ext uri="{BB962C8B-B14F-4D97-AF65-F5344CB8AC3E}">
        <p14:creationId xmlns:p14="http://schemas.microsoft.com/office/powerpoint/2010/main" val="2805083766"/>
      </p:ext>
    </p:extLst>
  </p:cSld>
  <p:clrMapOvr>
    <a:masterClrMapping/>
  </p:clrMapOvr>
</p:sld>
</file>

<file path=ppt/theme/theme1.xml><?xml version="1.0" encoding="utf-8"?>
<a:theme xmlns:a="http://schemas.openxmlformats.org/drawingml/2006/main" name="Title Layouts - Light">
  <a:themeElements>
    <a:clrScheme name="Custom 48">
      <a:dk1>
        <a:sysClr val="windowText" lastClr="000000"/>
      </a:dk1>
      <a:lt1>
        <a:sysClr val="window" lastClr="FFFFFF"/>
      </a:lt1>
      <a:dk2>
        <a:srgbClr val="2A2B2D"/>
      </a:dk2>
      <a:lt2>
        <a:srgbClr val="5E33BF"/>
      </a:lt2>
      <a:accent1>
        <a:srgbClr val="93FF9E"/>
      </a:accent1>
      <a:accent2>
        <a:srgbClr val="B175E1"/>
      </a:accent2>
      <a:accent3>
        <a:srgbClr val="F0FE4F"/>
      </a:accent3>
      <a:accent4>
        <a:srgbClr val="EA5564"/>
      </a:accent4>
      <a:accent5>
        <a:srgbClr val="18A381"/>
      </a:accent5>
      <a:accent6>
        <a:srgbClr val="5E33BF"/>
      </a:accent6>
      <a:hlink>
        <a:srgbClr val="000000"/>
      </a:hlink>
      <a:folHlink>
        <a:srgbClr val="EA5564"/>
      </a:folHlink>
    </a:clrScheme>
    <a:fontScheme name="Clarivate">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accent2"/>
          </a:solidFill>
        </a:ln>
      </a:spPr>
      <a:bodyPr wrap="square" rtlCol="0">
        <a:noAutofit/>
      </a:bodyPr>
      <a:lstStyle>
        <a:defPPr algn="l">
          <a:defRPr>
            <a:solidFill>
              <a:schemeClr val="tx1"/>
            </a:solidFill>
          </a:defRPr>
        </a:defPPr>
      </a:lstStyle>
    </a:spDef>
    <a:txDef>
      <a:spPr>
        <a:solidFill>
          <a:schemeClr val="bg1"/>
        </a:solidFill>
        <a:ln>
          <a:solidFill>
            <a:schemeClr val="accent2"/>
          </a:solidFill>
        </a:ln>
      </a:spPr>
      <a:bodyPr wrap="square" rtlCol="0">
        <a:noAutofit/>
      </a:bodyPr>
      <a:lstStyle>
        <a:defPPr algn="l">
          <a:defRPr dirty="0" err="1" smtClean="0"/>
        </a:defPPr>
      </a:lstStyle>
    </a:txDef>
  </a:objectDefaults>
  <a:extraClrSchemeLst/>
  <a:extLst>
    <a:ext uri="{05A4C25C-085E-4340-85A3-A5531E510DB2}">
      <thm15:themeFamily xmlns:thm15="http://schemas.microsoft.com/office/thememl/2012/main" name="Clarivate Template EXTENDED V13.pptx" id="{94F85648-5CC4-4711-8DE0-D0E6C3AC3E86}" vid="{B4979305-3193-4111-8FAB-2532C0C5D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FF4589A-FC63-42C6-882A-5A5786AA1398}">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2D11FD1FAC0048AD62B5588E694EA2" ma:contentTypeVersion="13" ma:contentTypeDescription="Create a new document." ma:contentTypeScope="" ma:versionID="86549be4ad3f8ee3cada9d3610cf98f6">
  <xsd:schema xmlns:xsd="http://www.w3.org/2001/XMLSchema" xmlns:xs="http://www.w3.org/2001/XMLSchema" xmlns:p="http://schemas.microsoft.com/office/2006/metadata/properties" xmlns:ns1="226f688b-3abb-40a7-a628-e22e82daf9e5" xmlns:ns3="4f964b53-cc1b-4d92-99fd-493b914cac49" xmlns:ns4="fff3496f-86d4-4c57-a1ff-7ce7ea3173a3" targetNamespace="http://schemas.microsoft.com/office/2006/metadata/properties" ma:root="true" ma:fieldsID="e8ebd8767e137f1128497d7b9eb5431c" ns1:_="" ns3:_="" ns4:_="">
    <xsd:import namespace="226f688b-3abb-40a7-a628-e22e82daf9e5"/>
    <xsd:import namespace="4f964b53-cc1b-4d92-99fd-493b914cac49"/>
    <xsd:import namespace="fff3496f-86d4-4c57-a1ff-7ce7ea3173a3"/>
    <xsd:element name="properties">
      <xsd:complexType>
        <xsd:sequence>
          <xsd:element name="documentManagement">
            <xsd:complexType>
              <xsd:all>
                <xsd:element ref="ns1:Seq" minOccurs="0"/>
                <xsd:element ref="ns1:Status" minOccurs="0"/>
                <xsd:element ref="ns1:LG_x0020_Asset_x0020_ID_x0023_" minOccurs="0"/>
                <xsd:element ref="ns1:MediaServiceMetadata" minOccurs="0"/>
                <xsd:element ref="ns1:MediaServiceFastMetadata" minOccurs="0"/>
                <xsd:element ref="ns1:MediaServiceDateTaken" minOccurs="0"/>
                <xsd:element ref="ns3:SharedWithUsers" minOccurs="0"/>
                <xsd:element ref="ns3:SharedWithDetails" minOccurs="0"/>
                <xsd:element ref="ns1:MediaServiceAutoKeyPoints" minOccurs="0"/>
                <xsd:element ref="ns1:MediaServiceKeyPoints" minOccurs="0"/>
                <xsd:element ref="ns4:MediaServiceAutoTags"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6f688b-3abb-40a7-a628-e22e82daf9e5" elementFormDefault="qualified">
    <xsd:import namespace="http://schemas.microsoft.com/office/2006/documentManagement/types"/>
    <xsd:import namespace="http://schemas.microsoft.com/office/infopath/2007/PartnerControls"/>
    <xsd:element name="Seq" ma:index="0" nillable="true" ma:displayName="Seq" ma:decimals="1" ma:internalName="Seq">
      <xsd:simpleType>
        <xsd:restriction base="dms:Number"/>
      </xsd:simpleType>
    </xsd:element>
    <xsd:element name="Status" ma:index="3" nillable="true" ma:displayName="Status" ma:format="Dropdown" ma:internalName="Status">
      <xsd:simpleType>
        <xsd:restriction base="dms:Choice">
          <xsd:enumeration value="Material in Draft"/>
          <xsd:enumeration value="In Development"/>
          <xsd:enumeration value="Peer Review"/>
          <xsd:enumeration value="Final Version"/>
          <xsd:enumeration value="Live on LG"/>
          <xsd:enumeration value="Archived"/>
        </xsd:restriction>
      </xsd:simpleType>
    </xsd:element>
    <xsd:element name="LG_x0020_Asset_x0020_ID_x0023_" ma:index="4" nillable="true" ma:displayName="LG Asset ID#" ma:description="If the training resource (asset) is posted on a LibGuide, then that LibGuide Asset ID# from Spingshare should be added in the KMC and the Status of the resource must be changed to &quot;Live on LG&quot;." ma:internalName="LG_x0020_Asset_x0020_ID_x0023_">
      <xsd:simpleType>
        <xsd:restriction base="dms:Text">
          <xsd:maxLength value="15"/>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f964b53-cc1b-4d92-99fd-493b914cac49"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ff3496f-86d4-4c57-a1ff-7ce7ea3173a3" elementFormDefault="qualified">
    <xsd:import namespace="http://schemas.microsoft.com/office/2006/documentManagement/types"/>
    <xsd:import namespace="http://schemas.microsoft.com/office/infopath/2007/PartnerControls"/>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226f688b-3abb-40a7-a628-e22e82daf9e5" xsi:nil="true"/>
    <Seq xmlns="226f688b-3abb-40a7-a628-e22e82daf9e5" xsi:nil="true"/>
    <LG_x0020_Asset_x0020_ID_x0023_ xmlns="226f688b-3abb-40a7-a628-e22e82daf9e5" xsi:nil="true"/>
  </documentManagement>
</p:properties>
</file>

<file path=customXml/itemProps1.xml><?xml version="1.0" encoding="utf-8"?>
<ds:datastoreItem xmlns:ds="http://schemas.openxmlformats.org/officeDocument/2006/customXml" ds:itemID="{48224288-D5EC-4093-B3A8-A46BBB9AC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6f688b-3abb-40a7-a628-e22e82daf9e5"/>
    <ds:schemaRef ds:uri="4f964b53-cc1b-4d92-99fd-493b914cac49"/>
    <ds:schemaRef ds:uri="fff3496f-86d4-4c57-a1ff-7ce7ea3173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D91B9C-4E38-40A3-AA2F-E796D8728082}">
  <ds:schemaRefs>
    <ds:schemaRef ds:uri="http://schemas.microsoft.com/sharepoint/v3/contenttype/forms"/>
  </ds:schemaRefs>
</ds:datastoreItem>
</file>

<file path=customXml/itemProps3.xml><?xml version="1.0" encoding="utf-8"?>
<ds:datastoreItem xmlns:ds="http://schemas.openxmlformats.org/officeDocument/2006/customXml" ds:itemID="{C7707030-CD46-4873-9099-A1E166734A8E}">
  <ds:schemaRefs>
    <ds:schemaRef ds:uri="http://purl.org/dc/terms/"/>
    <ds:schemaRef ds:uri="http://schemas.microsoft.com/office/infopath/2007/PartnerControls"/>
    <ds:schemaRef ds:uri="http://purl.org/dc/elements/1.1/"/>
    <ds:schemaRef ds:uri="http://purl.org/dc/dcmitype/"/>
    <ds:schemaRef ds:uri="http://schemas.microsoft.com/office/2006/documentManagement/types"/>
    <ds:schemaRef ds:uri="http://www.w3.org/XML/1998/namespace"/>
    <ds:schemaRef ds:uri="http://schemas.openxmlformats.org/package/2006/metadata/core-properties"/>
    <ds:schemaRef ds:uri="d970c9ed-be0d-4385-ae12-bba36a1d31bb"/>
    <ds:schemaRef ds:uri="cec4d0f3-197b-4313-9bcc-a9a9b4711ab2"/>
    <ds:schemaRef ds:uri="http://schemas.microsoft.com/office/2006/metadata/properties"/>
    <ds:schemaRef ds:uri="5650b790-60e1-4432-809b-777e6a0c1b74"/>
    <ds:schemaRef ds:uri="4bf50d36-b4d6-4447-95ee-bf5963295ffe"/>
    <ds:schemaRef ds:uri="b33fb305-ec14-43b8-b2b2-d706282d6dcf"/>
    <ds:schemaRef ds:uri="http://schemas.microsoft.com/sharepoint/v3"/>
    <ds:schemaRef ds:uri="226f688b-3abb-40a7-a628-e22e82daf9e5"/>
  </ds:schemaRefs>
</ds:datastoreItem>
</file>

<file path=docMetadata/LabelInfo.xml><?xml version="1.0" encoding="utf-8"?>
<clbl:labelList xmlns:clbl="http://schemas.microsoft.com/office/2020/mipLabelMetadata">
  <clbl:label id="{127fa96e-00b4-429e-95f9-72c2828437a4}" enabled="0" method="" siteId="{127fa96e-00b4-429e-95f9-72c2828437a4}" removed="1"/>
</clbl:labelList>
</file>

<file path=docProps/app.xml><?xml version="1.0" encoding="utf-8"?>
<Properties xmlns="http://schemas.openxmlformats.org/officeDocument/2006/extended-properties" xmlns:vt="http://schemas.openxmlformats.org/officeDocument/2006/docPropsVTypes">
  <Template>Extended Template</Template>
  <TotalTime>2169</TotalTime>
  <Words>4874</Words>
  <Application>Microsoft Office PowerPoint</Application>
  <PresentationFormat>Widescreen</PresentationFormat>
  <Paragraphs>220</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Next</vt:lpstr>
      <vt:lpstr>Avenir Next LT Pro</vt:lpstr>
      <vt:lpstr>Avenir Next LT Pro Demi</vt:lpstr>
      <vt:lpstr>Calibri</vt:lpstr>
      <vt:lpstr>Wingdings</vt:lpstr>
      <vt:lpstr>Title Layouts - Light</vt:lpstr>
      <vt:lpstr>Oportunidades de financiación para usuarios finales de Pivot-RP</vt:lpstr>
      <vt:lpstr>Objetivos de la sesión</vt:lpstr>
      <vt:lpstr>Oportunidades de financiación</vt:lpstr>
      <vt:lpstr>Búsqueda y exploración de oportunidades de financiación</vt:lpstr>
      <vt:lpstr>Oportunidades de financiación en la página de inicio de Pivot-RP</vt:lpstr>
      <vt:lpstr>Opciones de búsqueda: Buscar en todos los campos y buscar por financiador</vt:lpstr>
      <vt:lpstr>Opciones de búsqueda: Buscar por palabra clave</vt:lpstr>
      <vt:lpstr>Buscar por palabra clave</vt:lpstr>
      <vt:lpstr>Búsqueda avanzada: Principales campos de búsqueda</vt:lpstr>
      <vt:lpstr>Búsqueda avanzada: Campos de búsqueda adicionales</vt:lpstr>
      <vt:lpstr>Búsqueda avanzada: Especificar qué excluir</vt:lpstr>
      <vt:lpstr>Resultados de búsqueda</vt:lpstr>
      <vt:lpstr>Calendario Pivot-RP</vt:lpstr>
      <vt:lpstr>Página de Detalles de la Oportunidad de Financiamiento</vt:lpstr>
      <vt:lpstr>Administrando sus oportunidades de financiamiento</vt:lpstr>
      <vt:lpstr>Gestionar oportunidades</vt:lpstr>
      <vt:lpstr>Oportunidades rastreadas</vt:lpstr>
      <vt:lpstr>Búsquedas guardadas</vt:lpstr>
      <vt:lpstr>Todas las opciones de gestión</vt:lpstr>
      <vt:lpstr>Resumen</vt:lpstr>
      <vt:lpstr>Soporte, Capacitación y Documentación</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Richio</dc:creator>
  <cp:lastModifiedBy>Angelica Bermudez</cp:lastModifiedBy>
  <cp:revision>28</cp:revision>
  <dcterms:created xsi:type="dcterms:W3CDTF">2023-05-05T16:37:28Z</dcterms:created>
  <dcterms:modified xsi:type="dcterms:W3CDTF">2023-12-28T18:14:56Z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0x010100932D11FD1FAC0048AD62B5588E694EA2</vt:lpwstr>
  </property>
  <property fmtid="{D5CDD505-2E9C-101B-9397-08002B2CF9AE}" pid="3" name="MediaServiceImageTags">
    <vt:lpwstr/>
  </property>
  <property fmtid="{D5CDD505-2E9C-101B-9397-08002B2CF9AE}" pid="4" name="Governance Status">
    <vt:lpwstr>Passed Governance</vt:lpwstr>
  </property>
</Properties>
</file>