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27"/>
  </p:notesMasterIdLst>
  <p:handoutMasterIdLst>
    <p:handoutMasterId r:id="rId28"/>
  </p:handoutMasterIdLst>
  <p:sldIdLst>
    <p:sldId id="677" r:id="rId5"/>
    <p:sldId id="388" r:id="rId6"/>
    <p:sldId id="708" r:id="rId7"/>
    <p:sldId id="707" r:id="rId8"/>
    <p:sldId id="669" r:id="rId9"/>
    <p:sldId id="709" r:id="rId10"/>
    <p:sldId id="713" r:id="rId11"/>
    <p:sldId id="689" r:id="rId12"/>
    <p:sldId id="681" r:id="rId13"/>
    <p:sldId id="710" r:id="rId14"/>
    <p:sldId id="688" r:id="rId15"/>
    <p:sldId id="691" r:id="rId16"/>
    <p:sldId id="711" r:id="rId17"/>
    <p:sldId id="712" r:id="rId18"/>
    <p:sldId id="693" r:id="rId19"/>
    <p:sldId id="694" r:id="rId20"/>
    <p:sldId id="699" r:id="rId21"/>
    <p:sldId id="695" r:id="rId22"/>
    <p:sldId id="701" r:id="rId23"/>
    <p:sldId id="703" r:id="rId24"/>
    <p:sldId id="714" r:id="rId25"/>
    <p:sldId id="7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75E1"/>
    <a:srgbClr val="F0FE4F"/>
    <a:srgbClr val="5E33BF"/>
    <a:srgbClr val="FAF5FF"/>
    <a:srgbClr val="E6E6E6"/>
    <a:srgbClr val="16AB03"/>
    <a:srgbClr val="319AF0"/>
    <a:srgbClr val="18A381"/>
    <a:srgbClr val="003F51"/>
    <a:srgbClr val="00DF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4C7656-A8E9-4439-93C2-F9006CAED820}" v="2" dt="2023-07-21T21:31:25.5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2" autoAdjust="0"/>
    <p:restoredTop sz="89474" autoAdjust="0"/>
  </p:normalViewPr>
  <p:slideViewPr>
    <p:cSldViewPr snapToGrid="0">
      <p:cViewPr varScale="1">
        <p:scale>
          <a:sx n="60" d="100"/>
          <a:sy n="60" d="100"/>
        </p:scale>
        <p:origin x="888" y="36"/>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6786"/>
    </p:cViewPr>
  </p:outlineViewPr>
  <p:notesTextViewPr>
    <p:cViewPr>
      <p:scale>
        <a:sx n="150" d="100"/>
        <a:sy n="15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28/12/2023</a:t>
            </a:fld>
            <a:endParaRPr lang="en-GB" dirty="0"/>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dirty="0"/>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28/12/2023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dirty="0"/>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Bienvenido a una descripción general de las conferencias, los artículos invitados y las subvenciones otorgadas en Pivot-RP. Esta es la sesión de usuario final número 3 de 3. Es posible que también desee asistir o ver la grabación de la sesión de usuario final 1, Introducción a Pivot-RP, y la sesión 2, Oportunidades de financiación para usuarios finales de Pivot-RP.</a:t>
            </a:r>
            <a:endParaRPr lang="en-US" dirty="0"/>
          </a:p>
        </p:txBody>
      </p:sp>
    </p:spTree>
    <p:extLst>
      <p:ext uri="{BB962C8B-B14F-4D97-AF65-F5344CB8AC3E}">
        <p14:creationId xmlns:p14="http://schemas.microsoft.com/office/powerpoint/2010/main" val="369709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Búsqueda avanzada, especifique si desea buscar conferencias y/o números especiales, y si desea buscar por nombre de conferencia o resumen. Introduzca los términos de búsqueda en el cuadro de búsqueda.</a:t>
            </a:r>
          </a:p>
          <a:p>
            <a:endParaRPr lang="en-US" dirty="0"/>
          </a:p>
          <a:p>
            <a:r>
              <a:rPr lang="es-ES" dirty="0"/>
              <a:t>Al desplazarse hacia abajo en la página de búsqueda avanzada, también verá oportunidades para buscar por fechas límite de envío de resúmenes y manuscritos, así como por fecha del evento, país y palabra clave.</a:t>
            </a:r>
            <a:endParaRPr lang="en-US" dirty="0"/>
          </a:p>
        </p:txBody>
      </p:sp>
    </p:spTree>
    <p:extLst>
      <p:ext uri="{BB962C8B-B14F-4D97-AF65-F5344CB8AC3E}">
        <p14:creationId xmlns:p14="http://schemas.microsoft.com/office/powerpoint/2010/main" val="1998835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843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a:solidFill>
                  <a:srgbClr val="FF0000"/>
                </a:solidFill>
              </a:rPr>
              <a:t>La base de datos consta de información detallada y completa sobre las subvenciones concedidas.  Puede consultar la lista de financiadores en la pestaña Subvenciones concedidas (</a:t>
            </a:r>
            <a:r>
              <a:rPr lang="es-ES" b="0" dirty="0" err="1">
                <a:solidFill>
                  <a:srgbClr val="FF0000"/>
                </a:solidFill>
              </a:rPr>
              <a:t>Awarded</a:t>
            </a:r>
            <a:r>
              <a:rPr lang="es-ES" b="0" dirty="0">
                <a:solidFill>
                  <a:srgbClr val="FF0000"/>
                </a:solidFill>
              </a:rPr>
              <a:t> </a:t>
            </a:r>
            <a:r>
              <a:rPr lang="es-ES" b="0" dirty="0" err="1">
                <a:solidFill>
                  <a:srgbClr val="FF0000"/>
                </a:solidFill>
              </a:rPr>
              <a:t>Grants</a:t>
            </a:r>
            <a:r>
              <a:rPr lang="es-ES" b="0" dirty="0">
                <a:solidFill>
                  <a:srgbClr val="FF0000"/>
                </a:solidFill>
              </a:rPr>
              <a:t>) en la parte superior de la pantalla.</a:t>
            </a:r>
            <a:endParaRPr lang="en-US" b="0" dirty="0">
              <a:solidFill>
                <a:srgbClr val="FF0000"/>
              </a:solidFill>
            </a:endParaRPr>
          </a:p>
        </p:txBody>
      </p:sp>
    </p:spTree>
    <p:extLst>
      <p:ext uri="{BB962C8B-B14F-4D97-AF65-F5344CB8AC3E}">
        <p14:creationId xmlns:p14="http://schemas.microsoft.com/office/powerpoint/2010/main" val="1287579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Las opciones para ordenar por relevancia, nombre o fecha del evento se encuentran junto al número de resultados en la página de resultados. Los filtros para limitar los resultados aparecen a la izquierda e incluyen Financiador, Año, Moneda e Institución.</a:t>
            </a:r>
          </a:p>
          <a:p>
            <a:endParaRPr lang="en-US" dirty="0"/>
          </a:p>
          <a:p>
            <a:r>
              <a:rPr lang="es-ES" dirty="0"/>
              <a:t>La lista de resultados muestra el título de la subvención, la institución principal, el financiador y el investigador principal. La fecha y el monto de la subvención están a la derecha.</a:t>
            </a:r>
          </a:p>
          <a:p>
            <a:endParaRPr lang="en-US" dirty="0"/>
          </a:p>
          <a:p>
            <a:r>
              <a:rPr lang="es-ES" dirty="0"/>
              <a:t>Al hacer clic en el título de un resultado, accederá a los detalles completos de la subvención concedida.</a:t>
            </a:r>
            <a:endParaRPr lang="en-US" dirty="0"/>
          </a:p>
        </p:txBody>
      </p:sp>
    </p:spTree>
    <p:extLst>
      <p:ext uri="{BB962C8B-B14F-4D97-AF65-F5344CB8AC3E}">
        <p14:creationId xmlns:p14="http://schemas.microsoft.com/office/powerpoint/2010/main" val="3257718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Los detalles completos proporcionan el título de la subvención, el financiador, las fechas, el monto de la subvención, los investigadores, los departamentos institucionales y la institución principal.  También se pueden incluir resúmenes.</a:t>
            </a:r>
            <a:endParaRPr lang="en-US" dirty="0"/>
          </a:p>
        </p:txBody>
      </p:sp>
    </p:spTree>
    <p:extLst>
      <p:ext uri="{BB962C8B-B14F-4D97-AF65-F5344CB8AC3E}">
        <p14:creationId xmlns:p14="http://schemas.microsoft.com/office/powerpoint/2010/main" val="2249567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Búsqueda Básica buscará Subvenciones Otorgadas seleccionando Subvenciones Otorgadas en el menú principal</a:t>
            </a:r>
            <a:endParaRPr lang="en-US" dirty="0"/>
          </a:p>
        </p:txBody>
      </p:sp>
    </p:spTree>
    <p:extLst>
      <p:ext uri="{BB962C8B-B14F-4D97-AF65-F5344CB8AC3E}">
        <p14:creationId xmlns:p14="http://schemas.microsoft.com/office/powerpoint/2010/main" val="298152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i="0" dirty="0"/>
              <a:t>Tenga en cuenta que en esta lista de resultados vemos una subvención otorgada con 3 premios. El enlace lo llevará a los detalles de los premios, incluidos los subcomponentes y la cronología de los premios recurrentes, así como los detalles completos de cada subcomponente con resúmenes cuando estén disponibles.</a:t>
            </a:r>
            <a:endParaRPr lang="en-US" i="0" dirty="0"/>
          </a:p>
        </p:txBody>
      </p:sp>
    </p:spTree>
    <p:extLst>
      <p:ext uri="{BB962C8B-B14F-4D97-AF65-F5344CB8AC3E}">
        <p14:creationId xmlns:p14="http://schemas.microsoft.com/office/powerpoint/2010/main" val="557166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búsqueda avanzada está vinculada en la parte inferior derecha del campo de búsqueda básica.</a:t>
            </a:r>
            <a:endParaRPr lang="en-US" dirty="0"/>
          </a:p>
        </p:txBody>
      </p:sp>
    </p:spTree>
    <p:extLst>
      <p:ext uri="{BB962C8B-B14F-4D97-AF65-F5344CB8AC3E}">
        <p14:creationId xmlns:p14="http://schemas.microsoft.com/office/powerpoint/2010/main" val="4018518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la búsqueda avanzada, los campos de búsqueda incluyen Todos los campos, Título, Investigador, Año de adjudicación, Financiador, Institución, ID de referencia y Valor de adjudicación.  En Valor de adjudicación, puede especificar la moneda y los valores mayor o menor que, y si desea incluir importes no especificados.</a:t>
            </a:r>
            <a:endParaRPr lang="en-US" dirty="0"/>
          </a:p>
        </p:txBody>
      </p:sp>
    </p:spTree>
    <p:extLst>
      <p:ext uri="{BB962C8B-B14F-4D97-AF65-F5344CB8AC3E}">
        <p14:creationId xmlns:p14="http://schemas.microsoft.com/office/powerpoint/2010/main" val="1240706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Nota para el entrenador: Opcional. Investigue al cliente y ofrezca una demostración basada en su interés de investigación.</a:t>
            </a:r>
            <a:endParaRPr lang="en-US" dirty="0"/>
          </a:p>
        </p:txBody>
      </p:sp>
    </p:spTree>
    <p:extLst>
      <p:ext uri="{BB962C8B-B14F-4D97-AF65-F5344CB8AC3E}">
        <p14:creationId xmlns:p14="http://schemas.microsoft.com/office/powerpoint/2010/main" val="447004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Al final de esta sesión, podrá utilizar Pivot-RP para:</a:t>
            </a:r>
            <a:endParaRPr lang="en-US" dirty="0"/>
          </a:p>
          <a:p>
            <a:pPr marL="285750" indent="-285750">
              <a:buFont typeface="Arial" panose="020B0604020202020204" pitchFamily="34" charset="0"/>
              <a:buChar char="•"/>
            </a:pPr>
            <a:r>
              <a:rPr lang="es-ES" sz="1200" dirty="0"/>
              <a:t>Identificar las próximas conferencias y números especiales de revistas; y
Encontrar las subvenciones otorgadas y los detalles</a:t>
            </a:r>
          </a:p>
          <a:p>
            <a:pPr marL="285750" indent="-285750">
              <a:buFont typeface="Arial" panose="020B0604020202020204" pitchFamily="34" charset="0"/>
              <a:buChar char="•"/>
            </a:pPr>
            <a:endParaRPr lang="en-GB" sz="1200" dirty="0"/>
          </a:p>
          <a:p>
            <a:pPr marL="0" indent="0">
              <a:buFont typeface="Arial" panose="020B0604020202020204" pitchFamily="34" charset="0"/>
              <a:buNone/>
            </a:pPr>
            <a:r>
              <a:rPr lang="es-ES" sz="1200" dirty="0"/>
              <a:t>Las subvenciones concedidas pueden ser utilizadas por los investigadores para informar su estrategia de solicitud de oportunidades de financiación y para identificar posibles colaboradores mediante la revisión de las listas de ganadores anteriores y los enlaces a sus perfiles. Los administradores de investigación pueden utilizar estos datos para informar la estrategia de investigación, así como para comparar sus instituciones con las instituciones homólogas.</a:t>
            </a:r>
            <a:endParaRPr lang="en-US" dirty="0"/>
          </a:p>
        </p:txBody>
      </p:sp>
    </p:spTree>
    <p:extLst>
      <p:ext uri="{BB962C8B-B14F-4D97-AF65-F5344CB8AC3E}">
        <p14:creationId xmlns:p14="http://schemas.microsoft.com/office/powerpoint/2010/main" val="3110468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Con esto concluye nuestra sesión. 
Has aprendido a:
Identificar las próximas conferencias y números especiales de revistas; y
Encuentre las subvenciones otorgadas y los detalles.</a:t>
            </a:r>
            <a:endParaRPr lang="en-US" dirty="0"/>
          </a:p>
        </p:txBody>
      </p:sp>
    </p:spTree>
    <p:extLst>
      <p:ext uri="{BB962C8B-B14F-4D97-AF65-F5344CB8AC3E}">
        <p14:creationId xmlns:p14="http://schemas.microsoft.com/office/powerpoint/2010/main" val="3090197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21</a:t>
            </a:fld>
            <a:endParaRPr lang="en-GB" dirty="0"/>
          </a:p>
        </p:txBody>
      </p:sp>
    </p:spTree>
    <p:extLst>
      <p:ext uri="{BB962C8B-B14F-4D97-AF65-F5344CB8AC3E}">
        <p14:creationId xmlns:p14="http://schemas.microsoft.com/office/powerpoint/2010/main" val="517361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22</a:t>
            </a:fld>
            <a:endParaRPr lang="en-GB"/>
          </a:p>
        </p:txBody>
      </p:sp>
    </p:spTree>
    <p:extLst>
      <p:ext uri="{BB962C8B-B14F-4D97-AF65-F5344CB8AC3E}">
        <p14:creationId xmlns:p14="http://schemas.microsoft.com/office/powerpoint/2010/main" val="224424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Acceda a las conferencias y a las subvenciones concedidas desde el menú principal de Pivot-RP en la parte superior de la pantalla.</a:t>
            </a:r>
          </a:p>
          <a:p>
            <a:endParaRPr lang="en-US" dirty="0"/>
          </a:p>
          <a:p>
            <a:r>
              <a:rPr lang="es-ES" dirty="0" err="1"/>
              <a:t>Conferences</a:t>
            </a:r>
            <a:r>
              <a:rPr lang="es-ES" dirty="0"/>
              <a:t>, que incluye </a:t>
            </a:r>
            <a:r>
              <a:rPr lang="es-ES" dirty="0" err="1"/>
              <a:t>Papers</a:t>
            </a:r>
            <a:r>
              <a:rPr lang="es-ES" dirty="0"/>
              <a:t> </a:t>
            </a:r>
            <a:r>
              <a:rPr lang="es-ES" dirty="0" err="1"/>
              <a:t>Invited</a:t>
            </a:r>
            <a:r>
              <a:rPr lang="es-ES" dirty="0"/>
              <a:t>, es una colección completa de convocatorias globales para presentaciones a próximas conferencias y números especiales de revistas académicas.</a:t>
            </a:r>
          </a:p>
          <a:p>
            <a:endParaRPr lang="en-US" dirty="0"/>
          </a:p>
          <a:p>
            <a:r>
              <a:rPr lang="es-ES" dirty="0" err="1"/>
              <a:t>Awarded</a:t>
            </a:r>
            <a:r>
              <a:rPr lang="es-ES" dirty="0"/>
              <a:t> </a:t>
            </a:r>
            <a:r>
              <a:rPr lang="es-ES" dirty="0" err="1"/>
              <a:t>Grants</a:t>
            </a:r>
            <a:r>
              <a:rPr lang="es-ES" dirty="0"/>
              <a:t> proporciona listados de más de 3,5 millones de subvenciones que han sido otorgadas por más de 50 financiadores internacionales.</a:t>
            </a:r>
            <a:endParaRPr lang="en-US" dirty="0"/>
          </a:p>
        </p:txBody>
      </p:sp>
    </p:spTree>
    <p:extLst>
      <p:ext uri="{BB962C8B-B14F-4D97-AF65-F5344CB8AC3E}">
        <p14:creationId xmlns:p14="http://schemas.microsoft.com/office/powerpoint/2010/main" val="2988104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813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“Browse by Subject” </a:t>
            </a:r>
            <a:r>
              <a:rPr lang="en-US" sz="1200" dirty="0" err="1"/>
              <a:t>proporcionará</a:t>
            </a:r>
            <a:r>
              <a:rPr lang="en-US" sz="1200" dirty="0"/>
              <a:t> 180 </a:t>
            </a:r>
            <a:r>
              <a:rPr lang="en-US" sz="1200" dirty="0" err="1"/>
              <a:t>áreas</a:t>
            </a:r>
            <a:r>
              <a:rPr lang="en-US" sz="1200" dirty="0"/>
              <a:t> </a:t>
            </a:r>
            <a:r>
              <a:rPr lang="en-US" sz="1200" dirty="0" err="1"/>
              <a:t>temáticas</a:t>
            </a:r>
            <a:r>
              <a:rPr lang="en-US" sz="1200" dirty="0"/>
              <a:t> </a:t>
            </a:r>
            <a:r>
              <a:rPr lang="en-US" sz="1200" dirty="0" err="1"/>
              <a:t>derivadas</a:t>
            </a:r>
            <a:r>
              <a:rPr lang="en-US" sz="1200" dirty="0"/>
              <a:t> de Pivot-RP,  con </a:t>
            </a:r>
            <a:r>
              <a:rPr lang="en-US" sz="1200" dirty="0" err="1"/>
              <a:t>Conferencias</a:t>
            </a:r>
            <a:r>
              <a:rPr lang="en-US" sz="1200" dirty="0"/>
              <a:t> y </a:t>
            </a:r>
            <a:r>
              <a:rPr lang="en-US" sz="1200" dirty="0" err="1"/>
              <a:t>Ponencias</a:t>
            </a:r>
            <a:r>
              <a:rPr lang="en-US" sz="1200" dirty="0"/>
              <a:t> </a:t>
            </a:r>
            <a:r>
              <a:rPr lang="en-US" sz="1200" dirty="0" err="1"/>
              <a:t>Invitadas</a:t>
            </a:r>
            <a:r>
              <a:rPr lang="en-US" sz="1200" dirty="0"/>
              <a:t>, </a:t>
            </a:r>
            <a:r>
              <a:rPr lang="en-US" sz="1200" dirty="0" err="1"/>
              <a:t>mostrando</a:t>
            </a:r>
            <a:r>
              <a:rPr lang="en-US" sz="1200" dirty="0"/>
              <a:t> las </a:t>
            </a:r>
            <a:r>
              <a:rPr lang="en-US" sz="1200" dirty="0" err="1"/>
              <a:t>convocatorias</a:t>
            </a:r>
            <a:r>
              <a:rPr lang="en-US" sz="1200" dirty="0"/>
              <a:t> </a:t>
            </a:r>
            <a:r>
              <a:rPr lang="en-US" sz="1200" dirty="0" err="1"/>
              <a:t>activas</a:t>
            </a:r>
            <a:r>
              <a:rPr lang="en-US" sz="1200" dirty="0"/>
              <a:t> para </a:t>
            </a:r>
            <a:r>
              <a:rPr lang="en-US" sz="1200" dirty="0" err="1"/>
              <a:t>presentaciones</a:t>
            </a:r>
            <a:r>
              <a:rPr lang="en-US" sz="1200" dirty="0"/>
              <a:t> </a:t>
            </a:r>
            <a:r>
              <a:rPr lang="en-US" sz="1200" dirty="0" err="1"/>
              <a:t>en</a:t>
            </a:r>
            <a:r>
              <a:rPr lang="en-US" sz="1200" dirty="0"/>
              <a:t> </a:t>
            </a:r>
            <a:r>
              <a:rPr lang="en-US" sz="1200" dirty="0" err="1"/>
              <a:t>cada</a:t>
            </a:r>
            <a:r>
              <a:rPr lang="en-US" sz="1200" dirty="0"/>
              <a:t> </a:t>
            </a:r>
            <a:r>
              <a:rPr lang="en-US" sz="1200" dirty="0" err="1"/>
              <a:t>una</a:t>
            </a:r>
            <a:r>
              <a:rPr lang="en-US" sz="1200" dirty="0"/>
              <a:t> de </a:t>
            </a:r>
            <a:r>
              <a:rPr lang="en-US" sz="1200" dirty="0" err="1"/>
              <a:t>esas</a:t>
            </a:r>
            <a:r>
              <a:rPr lang="en-US" sz="1200" dirty="0"/>
              <a:t> </a:t>
            </a:r>
            <a:r>
              <a:rPr lang="en-US" sz="1200" dirty="0" err="1"/>
              <a:t>materias</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s-ES" dirty="0"/>
              <a:t>Haga clic en un tema para ir a una lista de conferencias y ponencias invitadas.</a:t>
            </a:r>
            <a:endParaRPr lang="en-US" dirty="0"/>
          </a:p>
        </p:txBody>
      </p:sp>
    </p:spTree>
    <p:extLst>
      <p:ext uri="{BB962C8B-B14F-4D97-AF65-F5344CB8AC3E}">
        <p14:creationId xmlns:p14="http://schemas.microsoft.com/office/powerpoint/2010/main" val="23264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Ordene por relevancia, nombre o fecha del evento. Los filtros para limitar los resultados aparecen a la izquierda e incluyen Tipo, Fecha límite de envío, Palabra clave y País.</a:t>
            </a:r>
            <a:endParaRPr lang="en-US" dirty="0"/>
          </a:p>
          <a:p>
            <a:r>
              <a:rPr lang="es-ES" dirty="0"/>
              <a:t>Al hacer clic en el título de un resultado, accederá a los detalles completos de la conferencia.</a:t>
            </a:r>
            <a:endParaRPr lang="en-US" dirty="0"/>
          </a:p>
        </p:txBody>
      </p:sp>
    </p:spTree>
    <p:extLst>
      <p:ext uri="{BB962C8B-B14F-4D97-AF65-F5344CB8AC3E}">
        <p14:creationId xmlns:p14="http://schemas.microsoft.com/office/powerpoint/2010/main" val="375916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Como resultado, el encabezado contendrá detalles como la fecha del evento, la fecha límite de envío del manuscrito, así como los días restantes para el envío y el sitio web de la conferencia.</a:t>
            </a:r>
          </a:p>
          <a:p>
            <a:endParaRPr lang="en-US" dirty="0"/>
          </a:p>
          <a:p>
            <a:r>
              <a:rPr lang="es-ES" dirty="0"/>
              <a:t>La información adicional incluye el nombre de la conferencia, los organizadores, el idioma, la elegibilidad, la ubicación de la conferencia, el país de la conferencia, todas las fechas y plazos importantes, las palabras clave, los temas, las especificaciones, las pautas de presentación y el enlace al sitio web.</a:t>
            </a:r>
            <a:endParaRPr lang="en-US" dirty="0"/>
          </a:p>
        </p:txBody>
      </p:sp>
    </p:spTree>
    <p:extLst>
      <p:ext uri="{BB962C8B-B14F-4D97-AF65-F5344CB8AC3E}">
        <p14:creationId xmlns:p14="http://schemas.microsoft.com/office/powerpoint/2010/main" val="137456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búsqueda principal de palabras clave por encima de Buscar por tema buscará palabras clave en las entradas de conferencias y oportunidades de publicación.</a:t>
            </a:r>
            <a:endParaRPr lang="en-US" dirty="0"/>
          </a:p>
        </p:txBody>
      </p:sp>
    </p:spTree>
    <p:extLst>
      <p:ext uri="{BB962C8B-B14F-4D97-AF65-F5344CB8AC3E}">
        <p14:creationId xmlns:p14="http://schemas.microsoft.com/office/powerpoint/2010/main" val="893531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enlace a la búsqueda avanzada se encuentra debajo del cuadro de búsqueda básica.</a:t>
            </a:r>
            <a:endParaRPr lang="en-US" dirty="0"/>
          </a:p>
        </p:txBody>
      </p:sp>
    </p:spTree>
    <p:extLst>
      <p:ext uri="{BB962C8B-B14F-4D97-AF65-F5344CB8AC3E}">
        <p14:creationId xmlns:p14="http://schemas.microsoft.com/office/powerpoint/2010/main" val="465669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hyperlink" Target="http://clarivate.com/" TargetMode="Externa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hyperlink" Target="http://clarivate.com/" TargetMode="Externa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image - 1 line only">
    <p:bg>
      <p:bgPr>
        <a:solidFill>
          <a:schemeClr val="tx1"/>
        </a:solidFill>
        <a:effectLst/>
      </p:bgPr>
    </p:bg>
    <p:spTree>
      <p:nvGrpSpPr>
        <p:cNvPr id="1" name=""/>
        <p:cNvGrpSpPr/>
        <p:nvPr/>
      </p:nvGrpSpPr>
      <p:grpSpPr>
        <a:xfrm>
          <a:off x="0" y="0"/>
          <a:ext cx="0" cy="0"/>
          <a:chOff x="0" y="0"/>
          <a:chExt cx="0" cy="0"/>
        </a:xfrm>
      </p:grpSpPr>
      <p:sp>
        <p:nvSpPr>
          <p:cNvPr id="3" name="Picture Placeholder 37">
            <a:extLst>
              <a:ext uri="{FF2B5EF4-FFF2-40B4-BE49-F238E27FC236}">
                <a16:creationId xmlns:a16="http://schemas.microsoft.com/office/drawing/2014/main" id="{36A2A871-5455-F714-7485-AD2E8F04DB91}"/>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noProof="0" dirty="0"/>
              <a:t>Drag picture file to insert light background image</a:t>
            </a:r>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tx1"/>
                </a:solidFill>
                <a:latin typeface="+mj-lt"/>
              </a:defRPr>
            </a:lvl1pPr>
          </a:lstStyle>
          <a:p>
            <a:pPr lvl="0"/>
            <a:r>
              <a:rPr lang="en-US" dirty="0"/>
              <a:t>One line title here</a:t>
            </a:r>
          </a:p>
        </p:txBody>
      </p:sp>
      <p:sp>
        <p:nvSpPr>
          <p:cNvPr id="5" name="Text Placeholder 9">
            <a:extLst>
              <a:ext uri="{FF2B5EF4-FFF2-40B4-BE49-F238E27FC236}">
                <a16:creationId xmlns:a16="http://schemas.microsoft.com/office/drawing/2014/main" id="{86DAEE13-2318-F370-87B8-2A80E68FCC4C}"/>
              </a:ext>
            </a:extLst>
          </p:cNvPr>
          <p:cNvSpPr>
            <a:spLocks noGrp="1"/>
          </p:cNvSpPr>
          <p:nvPr>
            <p:ph type="body" sz="quarter" idx="17" hasCustomPrompt="1"/>
          </p:nvPr>
        </p:nvSpPr>
        <p:spPr>
          <a:xfrm>
            <a:off x="1343026"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tx1"/>
                </a:solidFill>
                <a:latin typeface="+mn-lt"/>
              </a:defRPr>
            </a:lvl1pPr>
          </a:lstStyle>
          <a:p>
            <a:pPr lvl="0"/>
            <a:r>
              <a:rPr lang="en-US" dirty="0"/>
              <a:t>Presentation subtitle here</a:t>
            </a:r>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tx1"/>
                </a:solidFill>
                <a:latin typeface="+mn-lt"/>
                <a:cs typeface="Arial" panose="020B0604020202020204" pitchFamily="34" charset="0"/>
              </a:defRPr>
            </a:lvl1pPr>
          </a:lstStyle>
          <a:p>
            <a:pPr lvl="0"/>
            <a:r>
              <a:rPr lang="en-US" dirty="0"/>
              <a:t>Forename Surname  |  Month 00, 0000</a:t>
            </a:r>
            <a:endParaRPr lang="en-GB" dirty="0"/>
          </a:p>
        </p:txBody>
      </p:sp>
      <p:sp>
        <p:nvSpPr>
          <p:cNvPr id="2" name="Title 1">
            <a:extLst>
              <a:ext uri="{FF2B5EF4-FFF2-40B4-BE49-F238E27FC236}">
                <a16:creationId xmlns:a16="http://schemas.microsoft.com/office/drawing/2014/main" id="{B78F9901-11FF-9757-48C7-6A4B0065EE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173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dirty="0"/>
              <a:t>Drag picture file here or click </a:t>
            </a:r>
            <a:r>
              <a:rPr lang="en-US" noProof="0" dirty="0"/>
              <a:t>center</a:t>
            </a:r>
            <a:r>
              <a:rPr lang="en-US" dirty="0"/>
              <a:t> icon to insert light image</a:t>
            </a:r>
          </a:p>
          <a:p>
            <a:endParaRPr lang="en-GB" dirty="0"/>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tx1"/>
                </a:solidFill>
                <a:latin typeface="+mj-lt"/>
              </a:defRPr>
            </a:lvl1pPr>
          </a:lstStyle>
          <a:p>
            <a:pPr lvl="0"/>
            <a:r>
              <a:rPr lang="en-US" dirty="0"/>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tx1"/>
                </a:solidFill>
                <a:latin typeface="+mn-lt"/>
              </a:defRPr>
            </a:lvl1pPr>
          </a:lstStyle>
          <a:p>
            <a:pPr lvl="0"/>
            <a:r>
              <a:rPr lang="en-US" dirty="0"/>
              <a:t>Section break subtitle here</a:t>
            </a:r>
          </a:p>
        </p:txBody>
      </p:sp>
    </p:spTree>
    <p:extLst>
      <p:ext uri="{BB962C8B-B14F-4D97-AF65-F5344CB8AC3E}">
        <p14:creationId xmlns:p14="http://schemas.microsoft.com/office/powerpoint/2010/main" val="326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each Shore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
            <a:ext cx="12192003"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GB" sz="900" kern="1200" dirty="0">
                <a:solidFill>
                  <a:schemeClr val="bg1"/>
                </a:solidFill>
                <a:latin typeface="+mj-lt"/>
                <a:ea typeface="+mn-ea"/>
                <a:cs typeface="+mn-cs"/>
              </a:rPr>
              <a:t>© 2023 Clarivate</a:t>
            </a:r>
          </a:p>
          <a:p>
            <a:r>
              <a:rPr lang="en-GB" sz="900" dirty="0">
                <a:solidFill>
                  <a:schemeClr val="bg1"/>
                </a:solidFill>
              </a:rPr>
              <a:t>Clarivate and </a:t>
            </a:r>
            <a:r>
              <a:rPr lang="en-US" sz="900" noProof="0" dirty="0">
                <a:solidFill>
                  <a:schemeClr val="bg1"/>
                </a:solidFill>
              </a:rPr>
              <a:t>its</a:t>
            </a:r>
            <a:r>
              <a:rPr lang="en-GB" sz="900" dirty="0">
                <a:solidFill>
                  <a:schemeClr val="bg1"/>
                </a:solidFill>
              </a:rPr>
              <a:t> logo, as well as all other trademarks used herein are trademarks of their respective owners and used under license.</a:t>
            </a:r>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noProof="0" dirty="0">
                <a:solidFill>
                  <a:schemeClr val="bg1"/>
                </a:solidFill>
                <a:latin typeface="+mj-lt"/>
              </a:rPr>
              <a:t>About Clarivate</a:t>
            </a:r>
          </a:p>
          <a:p>
            <a:r>
              <a:rPr lang="en-US" sz="900" b="0" i="0" u="none" strike="noStrike" noProof="0" dirty="0">
                <a:solidFill>
                  <a:schemeClr val="bg1"/>
                </a:solidFill>
                <a:effectLst/>
              </a:rPr>
              <a:t>Clarivate is the leading global information services provider. We connect people and organizations to intelligence they can trust to transform their perspective, their work and our world. Our subscription and technology-based solutions are coupled with deep domain expertise and cover the areas </a:t>
            </a:r>
            <a:br>
              <a:rPr lang="en-US" sz="900" b="0" i="0" u="none" strike="noStrike" noProof="0" dirty="0">
                <a:solidFill>
                  <a:schemeClr val="bg1"/>
                </a:solidFill>
                <a:effectLst/>
              </a:rPr>
            </a:br>
            <a:r>
              <a:rPr lang="en-US" sz="900" b="0" i="0" u="none" strike="noStrike" noProof="0" dirty="0">
                <a:solidFill>
                  <a:schemeClr val="bg1"/>
                </a:solidFill>
                <a:effectLst/>
              </a:rPr>
              <a:t>of Academia &amp; Government, Life Sciences &amp; Healthcare and Intellectual Property. For more information, please visit </a:t>
            </a:r>
            <a:r>
              <a:rPr lang="en-US" sz="900" b="0" i="0" noProof="0" dirty="0">
                <a:solidFill>
                  <a:schemeClr val="bg1"/>
                </a:solidFill>
                <a:effectLst/>
                <a:hlinkClick r:id="rId5" tooltip="http://clarivate.com">
                  <a:extLst>
                    <a:ext uri="{A12FA001-AC4F-418D-AE19-62706E023703}">
                      <ahyp:hlinkClr xmlns:ahyp="http://schemas.microsoft.com/office/drawing/2018/hyperlinkcolor" val="tx"/>
                    </a:ext>
                  </a:extLst>
                </a:hlinkClick>
              </a:rPr>
              <a:t>clarivate.com</a:t>
            </a:r>
            <a:endParaRPr lang="en-US" sz="900" noProof="0" dirty="0">
              <a:solidFill>
                <a:schemeClr val="bg1"/>
              </a:solidFill>
            </a:endParaRPr>
          </a:p>
        </p:txBody>
      </p:sp>
    </p:spTree>
    <p:extLst>
      <p:ext uri="{BB962C8B-B14F-4D97-AF65-F5344CB8AC3E}">
        <p14:creationId xmlns:p14="http://schemas.microsoft.com/office/powerpoint/2010/main" val="272510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0:50 - 1 line only">
    <p:bg>
      <p:bgPr>
        <a:solidFill>
          <a:srgbClr val="FAF5FF"/>
        </a:solidFill>
        <a:effectLst/>
      </p:bgPr>
    </p:bg>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36000" rIns="0" bIns="0" anchor="b" anchorCtr="0">
            <a:noAutofit/>
          </a:bodyPr>
          <a:lstStyle>
            <a:lvl1pPr marL="0" indent="0" algn="l">
              <a:lnSpc>
                <a:spcPct val="85000"/>
              </a:lnSpc>
              <a:buNone/>
              <a:defRPr sz="2400">
                <a:solidFill>
                  <a:schemeClr val="tx1"/>
                </a:solidFill>
                <a:latin typeface="+mn-lt"/>
              </a:defRPr>
            </a:lvl1pPr>
          </a:lstStyle>
          <a:p>
            <a:pPr lvl="0"/>
            <a:r>
              <a:rPr lang="en-US" dirty="0"/>
              <a:t>Presentation subtitle here</a:t>
            </a:r>
          </a:p>
        </p:txBody>
      </p:sp>
      <p:sp>
        <p:nvSpPr>
          <p:cNvPr id="2" name="Title 1">
            <a:extLst>
              <a:ext uri="{FF2B5EF4-FFF2-40B4-BE49-F238E27FC236}">
                <a16:creationId xmlns:a16="http://schemas.microsoft.com/office/drawing/2014/main" id="{BF1336CA-7DCF-BDE0-7642-649B06AFB078}"/>
              </a:ext>
            </a:extLst>
          </p:cNvPr>
          <p:cNvSpPr>
            <a:spLocks noGrp="1"/>
          </p:cNvSpPr>
          <p:nvPr>
            <p:ph type="title"/>
          </p:nvPr>
        </p:nvSpPr>
        <p:spPr>
          <a:xfrm>
            <a:off x="550864" y="2505075"/>
            <a:ext cx="4944964" cy="1039375"/>
          </a:xfrm>
        </p:spPr>
        <p:txBody>
          <a:bodyPr/>
          <a:lstStyle>
            <a:lvl1pPr>
              <a:defRPr lang="en-US" sz="3600" kern="1200" dirty="0">
                <a:solidFill>
                  <a:schemeClr val="accent2"/>
                </a:solidFill>
                <a:latin typeface="+mj-lt"/>
                <a:ea typeface="+mn-ea"/>
                <a:cs typeface="+mn-cs"/>
              </a:defRPr>
            </a:lvl1pPr>
          </a:lstStyle>
          <a:p>
            <a:r>
              <a:rPr lang="en-US" dirty="0"/>
              <a:t>Click to edit Master title style</a:t>
            </a:r>
          </a:p>
        </p:txBody>
      </p:sp>
    </p:spTree>
    <p:extLst>
      <p:ext uri="{BB962C8B-B14F-4D97-AF65-F5344CB8AC3E}">
        <p14:creationId xmlns:p14="http://schemas.microsoft.com/office/powerpoint/2010/main" val="214194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3422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 Dark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F9F325-89C8-9A4F-6B42-94EF0B9A0275}"/>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a:prstGeom prst="rect">
            <a:avLst/>
          </a:prstGeo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5979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Pattern - Mint Quot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53BAB4-376B-829B-D496-3E7AE2C40E9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1012"/>
            <a:ext cx="12188400" cy="6855975"/>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a:prstGeom prst="rect">
            <a:avLst/>
          </a:prstGeo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accent1"/>
                </a:solidFill>
                <a:latin typeface="+mj-lt"/>
              </a:defRPr>
            </a:lvl1pPr>
          </a:lstStyle>
          <a:p>
            <a:pPr lvl="0"/>
            <a:r>
              <a:rPr lang="en-US" dirty="0"/>
              <a:t>“Quote copy, resize textbox horizontally as required”.</a:t>
            </a:r>
            <a:endParaRPr lang="en-GB" dirty="0"/>
          </a:p>
        </p:txBody>
      </p:sp>
      <p:pic>
        <p:nvPicPr>
          <p:cNvPr id="7" name="Graphic 6">
            <a:extLst>
              <a:ext uri="{FF2B5EF4-FFF2-40B4-BE49-F238E27FC236}">
                <a16:creationId xmlns:a16="http://schemas.microsoft.com/office/drawing/2014/main" id="{861E0A2F-248F-8E7B-8F36-71FDC08C0E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Tree>
    <p:extLst>
      <p:ext uri="{BB962C8B-B14F-4D97-AF65-F5344CB8AC3E}">
        <p14:creationId xmlns:p14="http://schemas.microsoft.com/office/powerpoint/2010/main" val="197345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4739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Lights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
            <a:ext cx="12192002"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dirty="0">
                <a:solidFill>
                  <a:schemeClr val="bg1"/>
                </a:solidFill>
                <a:latin typeface="+mj-lt"/>
                <a:ea typeface="+mn-ea"/>
                <a:cs typeface="+mn-cs"/>
              </a:rPr>
              <a:t>© 2023 Clarivate</a:t>
            </a:r>
          </a:p>
          <a:p>
            <a:r>
              <a:rPr lang="en-US" sz="900" dirty="0">
                <a:solidFill>
                  <a:schemeClr val="bg1"/>
                </a:solidFill>
              </a:rPr>
              <a:t>Clarivate and its logo, as well as all other trademarks </a:t>
            </a:r>
            <a:r>
              <a:rPr lang="en-US" sz="900" noProof="0" dirty="0">
                <a:solidFill>
                  <a:schemeClr val="bg1"/>
                </a:solidFill>
              </a:rPr>
              <a:t>used</a:t>
            </a:r>
            <a:r>
              <a:rPr lang="en-US" sz="900" dirty="0">
                <a:solidFill>
                  <a:schemeClr val="bg1"/>
                </a:solidFill>
              </a:rPr>
              <a:t> herein are trademarks of their respective owners and used under license.</a:t>
            </a:r>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dirty="0">
                <a:solidFill>
                  <a:schemeClr val="bg1"/>
                </a:solidFill>
                <a:latin typeface="+mj-lt"/>
              </a:rPr>
              <a:t>About Clarivate</a:t>
            </a:r>
          </a:p>
          <a:p>
            <a:r>
              <a:rPr lang="en-GB" sz="900" b="0" i="0" u="none" strike="noStrike" dirty="0">
                <a:solidFill>
                  <a:schemeClr val="bg1"/>
                </a:solidFill>
                <a:effectLst/>
              </a:rPr>
              <a:t>Clarivate is the leading global information services provider. We connect </a:t>
            </a:r>
            <a:r>
              <a:rPr lang="en-US" sz="900" b="0" i="0" u="none" strike="noStrike" noProof="0" dirty="0">
                <a:solidFill>
                  <a:schemeClr val="bg1"/>
                </a:solidFill>
                <a:effectLst/>
              </a:rPr>
              <a:t>people</a:t>
            </a:r>
            <a:r>
              <a:rPr lang="en-GB" sz="900" b="0" i="0" u="none" strike="noStrike" dirty="0">
                <a:solidFill>
                  <a:schemeClr val="bg1"/>
                </a:solidFill>
                <a:effectLst/>
              </a:rPr>
              <a:t> and </a:t>
            </a:r>
            <a:r>
              <a:rPr lang="en-US" sz="900" b="0" i="0" u="none" strike="noStrike" noProof="0" dirty="0">
                <a:solidFill>
                  <a:schemeClr val="bg1"/>
                </a:solidFill>
                <a:effectLst/>
              </a:rPr>
              <a:t>organizations</a:t>
            </a:r>
            <a:r>
              <a:rPr lang="en-GB" sz="900" b="0" i="0" u="none" strike="noStrike" dirty="0">
                <a:solidFill>
                  <a:schemeClr val="bg1"/>
                </a:solidFill>
                <a:effectLst/>
              </a:rPr>
              <a:t> to intelligence they can trust to transform their perspective, their work and our world. Our subscription </a:t>
            </a:r>
            <a:r>
              <a:rPr lang="en-US" sz="900" b="0" i="0" u="none" strike="noStrike" noProof="0" dirty="0">
                <a:solidFill>
                  <a:schemeClr val="bg1"/>
                </a:solidFill>
                <a:effectLst/>
              </a:rPr>
              <a:t>and</a:t>
            </a:r>
            <a:r>
              <a:rPr lang="en-GB" sz="900" b="0" i="0" u="none" strike="noStrike" dirty="0">
                <a:solidFill>
                  <a:schemeClr val="bg1"/>
                </a:solidFill>
                <a:effectLst/>
              </a:rPr>
              <a:t> technology-based solutions are coupled with deep domain expertise and cover the areas </a:t>
            </a:r>
            <a:br>
              <a:rPr lang="en-GB" sz="900" b="0" i="0" u="none" strike="noStrike" dirty="0">
                <a:solidFill>
                  <a:schemeClr val="bg1"/>
                </a:solidFill>
                <a:effectLst/>
              </a:rPr>
            </a:br>
            <a:r>
              <a:rPr lang="en-GB" sz="900" b="0" i="0" u="none" strike="noStrike" dirty="0">
                <a:solidFill>
                  <a:schemeClr val="bg1"/>
                </a:solidFill>
                <a:effectLst/>
              </a:rPr>
              <a:t>of Academia &amp; Government, Life Sciences &amp; Healthcare and Intellectual Property. For more information, please visit </a:t>
            </a:r>
            <a:r>
              <a:rPr lang="en-GB" sz="900" b="0" i="0" dirty="0">
                <a:solidFill>
                  <a:schemeClr val="bg1"/>
                </a:solidFill>
                <a:effectLst/>
                <a:hlinkClick r:id="rId5" tooltip="http://clarivate.com">
                  <a:extLst>
                    <a:ext uri="{A12FA001-AC4F-418D-AE19-62706E023703}">
                      <ahyp:hlinkClr xmlns:ahyp="http://schemas.microsoft.com/office/drawing/2018/hyperlinkcolor" val="tx"/>
                    </a:ext>
                  </a:extLst>
                </a:hlinkClick>
              </a:rPr>
              <a:t>clarivate.com</a:t>
            </a:r>
            <a:endParaRPr lang="en-US" sz="900" dirty="0">
              <a:solidFill>
                <a:schemeClr val="bg1"/>
              </a:solidFill>
            </a:endParaRPr>
          </a:p>
        </p:txBody>
      </p:sp>
    </p:spTree>
    <p:extLst>
      <p:ext uri="{BB962C8B-B14F-4D97-AF65-F5344CB8AC3E}">
        <p14:creationId xmlns:p14="http://schemas.microsoft.com/office/powerpoint/2010/main" val="26223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 1 line only - Mi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56F40D-311F-9DAF-7722-E26A0EECAF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3" name="Text Placeholder 2">
            <a:extLst>
              <a:ext uri="{FF2B5EF4-FFF2-40B4-BE49-F238E27FC236}">
                <a16:creationId xmlns:a16="http://schemas.microsoft.com/office/drawing/2014/main" id="{00B46115-27C9-1632-4193-41871681CCD0}"/>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2" name="Text Placeholder 9">
            <a:extLst>
              <a:ext uri="{FF2B5EF4-FFF2-40B4-BE49-F238E27FC236}">
                <a16:creationId xmlns:a16="http://schemas.microsoft.com/office/drawing/2014/main" id="{9B1E7E56-BB61-F595-D102-91046074E5B6}"/>
              </a:ext>
            </a:extLst>
          </p:cNvPr>
          <p:cNvSpPr>
            <a:spLocks noGrp="1"/>
          </p:cNvSpPr>
          <p:nvPr>
            <p:ph type="body" sz="quarter" idx="16" hasCustomPrompt="1"/>
          </p:nvPr>
        </p:nvSpPr>
        <p:spPr>
          <a:xfrm>
            <a:off x="1343025" y="2708275"/>
            <a:ext cx="9505949" cy="890589"/>
          </a:xfrm>
          <a:prstGeom prst="rect">
            <a:avLst/>
          </a:prstGeom>
        </p:spPr>
        <p:txBody>
          <a:bodyPr lIns="0" tIns="36000" rIns="0" bIns="0" anchor="b" anchorCtr="0">
            <a:noAutofit/>
          </a:bodyPr>
          <a:lstStyle>
            <a:lvl1pPr marL="0" indent="0" algn="ctr">
              <a:lnSpc>
                <a:spcPct val="85000"/>
              </a:lnSpc>
              <a:buNone/>
              <a:defRPr sz="5400" spc="-100" baseline="0">
                <a:solidFill>
                  <a:schemeClr val="accent1"/>
                </a:solidFill>
                <a:latin typeface="+mj-lt"/>
              </a:defRPr>
            </a:lvl1pPr>
          </a:lstStyle>
          <a:p>
            <a:pPr lvl="0"/>
            <a:r>
              <a:rPr lang="en-GB" dirty="0"/>
              <a:t>D</a:t>
            </a:r>
            <a:r>
              <a:rPr lang="en-US" dirty="0"/>
              <a:t>ark pattern one line title</a:t>
            </a:r>
          </a:p>
        </p:txBody>
      </p:sp>
      <p:sp>
        <p:nvSpPr>
          <p:cNvPr id="4" name="Text Placeholder 9">
            <a:extLst>
              <a:ext uri="{FF2B5EF4-FFF2-40B4-BE49-F238E27FC236}">
                <a16:creationId xmlns:a16="http://schemas.microsoft.com/office/drawing/2014/main" id="{8132D823-FAB6-8942-115E-ECA384A8E0C0}"/>
              </a:ext>
            </a:extLst>
          </p:cNvPr>
          <p:cNvSpPr>
            <a:spLocks noGrp="1"/>
          </p:cNvSpPr>
          <p:nvPr>
            <p:ph type="body" sz="quarter" idx="17" hasCustomPrompt="1"/>
          </p:nvPr>
        </p:nvSpPr>
        <p:spPr>
          <a:xfrm>
            <a:off x="1343079" y="3683220"/>
            <a:ext cx="950233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360255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ight Image - Agend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02ADD0-9DEE-498A-A9F7-5ACF309A222A}"/>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38">
            <a:extLst>
              <a:ext uri="{FF2B5EF4-FFF2-40B4-BE49-F238E27FC236}">
                <a16:creationId xmlns:a16="http://schemas.microsoft.com/office/drawing/2014/main" id="{F7A19D80-B581-99D7-F155-640B8E61F577}"/>
              </a:ext>
            </a:extLst>
          </p:cNvPr>
          <p:cNvSpPr>
            <a:spLocks noGrp="1"/>
          </p:cNvSpPr>
          <p:nvPr>
            <p:ph type="body" sz="quarter" idx="22" hasCustomPrompt="1"/>
          </p:nvPr>
        </p:nvSpPr>
        <p:spPr>
          <a:xfrm>
            <a:off x="0" y="6129338"/>
            <a:ext cx="2279650" cy="728662"/>
          </a:xfrm>
          <a:prstGeom prst="roundRect">
            <a:avLst>
              <a:gd name="adj" fmla="val 0"/>
            </a:avLst>
          </a:prstGeom>
          <a:solidFill>
            <a:schemeClr val="tx1"/>
          </a:solidFill>
        </p:spPr>
        <p:txBody>
          <a:bodyPr/>
          <a:lstStyle>
            <a:lvl1pPr marL="0" indent="0">
              <a:buNone/>
              <a:defRPr/>
            </a:lvl1pPr>
          </a:lstStyle>
          <a:p>
            <a:pPr lvl="0"/>
            <a:r>
              <a:rPr lang="en-US"/>
              <a:t> </a:t>
            </a:r>
            <a:endParaRPr lang="en-GB"/>
          </a:p>
        </p:txBody>
      </p:sp>
      <p:sp>
        <p:nvSpPr>
          <p:cNvPr id="6" name="Picture Placeholder 5">
            <a:extLst>
              <a:ext uri="{FF2B5EF4-FFF2-40B4-BE49-F238E27FC236}">
                <a16:creationId xmlns:a16="http://schemas.microsoft.com/office/drawing/2014/main" id="{CCB2AEB7-8E57-4C7C-2757-07E542DEE60C}"/>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light image</a:t>
            </a:r>
          </a:p>
        </p:txBody>
      </p:sp>
      <p:sp>
        <p:nvSpPr>
          <p:cNvPr id="2" name="Text Placeholder 9">
            <a:extLst>
              <a:ext uri="{FF2B5EF4-FFF2-40B4-BE49-F238E27FC236}">
                <a16:creationId xmlns:a16="http://schemas.microsoft.com/office/drawing/2014/main" id="{9FBC248E-2F66-88F4-B349-DEF22E5C9D62}"/>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 avenir pro 16pt</a:t>
            </a:r>
            <a:endParaRPr lang="en-GB" dirty="0"/>
          </a:p>
        </p:txBody>
      </p:sp>
      <p:sp>
        <p:nvSpPr>
          <p:cNvPr id="10" name="Text Placeholder 12">
            <a:extLst>
              <a:ext uri="{FF2B5EF4-FFF2-40B4-BE49-F238E27FC236}">
                <a16:creationId xmlns:a16="http://schemas.microsoft.com/office/drawing/2014/main" id="{08CE513E-095F-4D2D-D31A-3AB7C574662C}"/>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dirty="0"/>
              <a:t>Speaker name 15pt</a:t>
            </a: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9">
            <a:extLst>
              <a:ext uri="{FF2B5EF4-FFF2-40B4-BE49-F238E27FC236}">
                <a16:creationId xmlns:a16="http://schemas.microsoft.com/office/drawing/2014/main" id="{66E3056E-0192-D10D-5108-0CD8259A2C37}"/>
              </a:ext>
            </a:extLst>
          </p:cNvPr>
          <p:cNvSpPr>
            <a:spLocks noGrp="1"/>
          </p:cNvSpPr>
          <p:nvPr>
            <p:ph type="body" sz="quarter" idx="23"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2  avenir pro 16pt</a:t>
            </a:r>
            <a:endParaRPr lang="en-GB" dirty="0"/>
          </a:p>
        </p:txBody>
      </p:sp>
      <p:sp>
        <p:nvSpPr>
          <p:cNvPr id="13" name="Text Placeholder 12">
            <a:extLst>
              <a:ext uri="{FF2B5EF4-FFF2-40B4-BE49-F238E27FC236}">
                <a16:creationId xmlns:a16="http://schemas.microsoft.com/office/drawing/2014/main" id="{04D4BE30-51E2-6478-E42F-B31BF662CE95}"/>
              </a:ext>
            </a:extLst>
          </p:cNvPr>
          <p:cNvSpPr>
            <a:spLocks noGrp="1"/>
          </p:cNvSpPr>
          <p:nvPr>
            <p:ph type="body" sz="quarter" idx="24" hasCustomPrompt="1"/>
          </p:nvPr>
        </p:nvSpPr>
        <p:spPr>
          <a:xfrm>
            <a:off x="5232400" y="2086069"/>
            <a:ext cx="2663825" cy="360362"/>
          </a:xfrm>
        </p:spPr>
        <p:txBody>
          <a:bodyPr/>
          <a:lstStyle>
            <a:lvl1pPr marL="0" indent="0">
              <a:buNone/>
              <a:defRPr/>
            </a:lvl1pPr>
          </a:lstStyle>
          <a:p>
            <a:pPr lvl="0"/>
            <a:r>
              <a:rPr lang="en-US" dirty="0"/>
              <a:t>Speaker name 15pt</a:t>
            </a:r>
            <a:endParaRPr lang="en-GB" dirty="0"/>
          </a:p>
        </p:txBody>
      </p:sp>
      <p:sp>
        <p:nvSpPr>
          <p:cNvPr id="14" name="Text Placeholder 9">
            <a:extLst>
              <a:ext uri="{FF2B5EF4-FFF2-40B4-BE49-F238E27FC236}">
                <a16:creationId xmlns:a16="http://schemas.microsoft.com/office/drawing/2014/main" id="{332F8AE1-3942-0028-AFCC-8F55C2EF8663}"/>
              </a:ext>
            </a:extLst>
          </p:cNvPr>
          <p:cNvSpPr>
            <a:spLocks noGrp="1"/>
          </p:cNvSpPr>
          <p:nvPr>
            <p:ph type="body" sz="quarter" idx="25"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3 avenir pro 16pt</a:t>
            </a:r>
            <a:endParaRPr lang="en-GB" dirty="0"/>
          </a:p>
        </p:txBody>
      </p:sp>
      <p:sp>
        <p:nvSpPr>
          <p:cNvPr id="15" name="Text Placeholder 12">
            <a:extLst>
              <a:ext uri="{FF2B5EF4-FFF2-40B4-BE49-F238E27FC236}">
                <a16:creationId xmlns:a16="http://schemas.microsoft.com/office/drawing/2014/main" id="{FD05F85E-1B55-9968-4E23-B056796E11BB}"/>
              </a:ext>
            </a:extLst>
          </p:cNvPr>
          <p:cNvSpPr>
            <a:spLocks noGrp="1"/>
          </p:cNvSpPr>
          <p:nvPr>
            <p:ph type="body" sz="quarter" idx="26" hasCustomPrompt="1"/>
          </p:nvPr>
        </p:nvSpPr>
        <p:spPr>
          <a:xfrm>
            <a:off x="5232400" y="2980625"/>
            <a:ext cx="2663825" cy="360362"/>
          </a:xfrm>
        </p:spPr>
        <p:txBody>
          <a:bodyPr/>
          <a:lstStyle>
            <a:lvl1pPr marL="0" indent="0">
              <a:buNone/>
              <a:defRPr/>
            </a:lvl1pPr>
          </a:lstStyle>
          <a:p>
            <a:pPr lvl="0"/>
            <a:r>
              <a:rPr lang="en-US" dirty="0"/>
              <a:t>Speaker name 15pt</a:t>
            </a:r>
            <a:endParaRPr lang="en-GB" dirty="0"/>
          </a:p>
        </p:txBody>
      </p:sp>
      <p:sp>
        <p:nvSpPr>
          <p:cNvPr id="16" name="Text Placeholder 9">
            <a:extLst>
              <a:ext uri="{FF2B5EF4-FFF2-40B4-BE49-F238E27FC236}">
                <a16:creationId xmlns:a16="http://schemas.microsoft.com/office/drawing/2014/main" id="{C98ED165-964A-E5D9-BE09-D60E81345036}"/>
              </a:ext>
            </a:extLst>
          </p:cNvPr>
          <p:cNvSpPr>
            <a:spLocks noGrp="1"/>
          </p:cNvSpPr>
          <p:nvPr>
            <p:ph type="body" sz="quarter" idx="27"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4 avenir pro 16pt</a:t>
            </a:r>
            <a:endParaRPr lang="en-GB" dirty="0"/>
          </a:p>
        </p:txBody>
      </p:sp>
      <p:sp>
        <p:nvSpPr>
          <p:cNvPr id="17" name="Text Placeholder 12">
            <a:extLst>
              <a:ext uri="{FF2B5EF4-FFF2-40B4-BE49-F238E27FC236}">
                <a16:creationId xmlns:a16="http://schemas.microsoft.com/office/drawing/2014/main" id="{AD252B9F-F03C-D89E-3896-3ED958EE6C63}"/>
              </a:ext>
            </a:extLst>
          </p:cNvPr>
          <p:cNvSpPr>
            <a:spLocks noGrp="1"/>
          </p:cNvSpPr>
          <p:nvPr>
            <p:ph type="body" sz="quarter" idx="28" hasCustomPrompt="1"/>
          </p:nvPr>
        </p:nvSpPr>
        <p:spPr>
          <a:xfrm>
            <a:off x="5232400" y="3881532"/>
            <a:ext cx="2663825" cy="360362"/>
          </a:xfrm>
        </p:spPr>
        <p:txBody>
          <a:bodyPr/>
          <a:lstStyle>
            <a:lvl1pPr marL="0" indent="0">
              <a:buNone/>
              <a:defRPr/>
            </a:lvl1pPr>
          </a:lstStyle>
          <a:p>
            <a:pPr lvl="0"/>
            <a:r>
              <a:rPr lang="en-US" dirty="0"/>
              <a:t>Speaker name 15pt</a:t>
            </a:r>
            <a:endParaRPr lang="en-GB" dirty="0"/>
          </a:p>
        </p:txBody>
      </p:sp>
      <p:sp>
        <p:nvSpPr>
          <p:cNvPr id="19" name="Text Placeholder 9">
            <a:extLst>
              <a:ext uri="{FF2B5EF4-FFF2-40B4-BE49-F238E27FC236}">
                <a16:creationId xmlns:a16="http://schemas.microsoft.com/office/drawing/2014/main" id="{C48CF707-7C0E-F83D-163E-ECDE1F310E62}"/>
              </a:ext>
            </a:extLst>
          </p:cNvPr>
          <p:cNvSpPr>
            <a:spLocks noGrp="1"/>
          </p:cNvSpPr>
          <p:nvPr>
            <p:ph type="body" sz="quarter" idx="29"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5 avenir pro 16pt</a:t>
            </a:r>
            <a:endParaRPr lang="en-GB" dirty="0"/>
          </a:p>
        </p:txBody>
      </p:sp>
      <p:sp>
        <p:nvSpPr>
          <p:cNvPr id="20" name="Text Placeholder 12">
            <a:extLst>
              <a:ext uri="{FF2B5EF4-FFF2-40B4-BE49-F238E27FC236}">
                <a16:creationId xmlns:a16="http://schemas.microsoft.com/office/drawing/2014/main" id="{09BF045D-2262-FB7E-6FD8-4AD04B48CED4}"/>
              </a:ext>
            </a:extLst>
          </p:cNvPr>
          <p:cNvSpPr>
            <a:spLocks noGrp="1"/>
          </p:cNvSpPr>
          <p:nvPr>
            <p:ph type="body" sz="quarter" idx="30" hasCustomPrompt="1"/>
          </p:nvPr>
        </p:nvSpPr>
        <p:spPr>
          <a:xfrm>
            <a:off x="5232400" y="4784026"/>
            <a:ext cx="2663825" cy="360362"/>
          </a:xfrm>
        </p:spPr>
        <p:txBody>
          <a:bodyPr/>
          <a:lstStyle>
            <a:lvl1pPr marL="0" indent="0">
              <a:buNone/>
              <a:defRPr/>
            </a:lvl1pPr>
          </a:lstStyle>
          <a:p>
            <a:pPr lvl="0"/>
            <a:r>
              <a:rPr lang="en-US" dirty="0"/>
              <a:t>Speaker name 15pt</a:t>
            </a:r>
            <a:endParaRPr lang="en-GB" dirty="0"/>
          </a:p>
        </p:txBody>
      </p:sp>
      <p:sp>
        <p:nvSpPr>
          <p:cNvPr id="21" name="Text Placeholder 9">
            <a:extLst>
              <a:ext uri="{FF2B5EF4-FFF2-40B4-BE49-F238E27FC236}">
                <a16:creationId xmlns:a16="http://schemas.microsoft.com/office/drawing/2014/main" id="{2D9B930D-1473-4059-32D6-E12B55C8FA32}"/>
              </a:ext>
            </a:extLst>
          </p:cNvPr>
          <p:cNvSpPr>
            <a:spLocks noGrp="1"/>
          </p:cNvSpPr>
          <p:nvPr>
            <p:ph type="body" sz="quarter" idx="31"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6 avenir pro 16pt</a:t>
            </a:r>
            <a:endParaRPr lang="en-GB" dirty="0"/>
          </a:p>
        </p:txBody>
      </p:sp>
      <p:sp>
        <p:nvSpPr>
          <p:cNvPr id="22" name="Text Placeholder 12">
            <a:extLst>
              <a:ext uri="{FF2B5EF4-FFF2-40B4-BE49-F238E27FC236}">
                <a16:creationId xmlns:a16="http://schemas.microsoft.com/office/drawing/2014/main" id="{4C799A89-E821-6A8F-48C5-F0EE4FDFA239}"/>
              </a:ext>
            </a:extLst>
          </p:cNvPr>
          <p:cNvSpPr>
            <a:spLocks noGrp="1"/>
          </p:cNvSpPr>
          <p:nvPr>
            <p:ph type="body" sz="quarter" idx="32" hasCustomPrompt="1"/>
          </p:nvPr>
        </p:nvSpPr>
        <p:spPr>
          <a:xfrm>
            <a:off x="5232400" y="5681757"/>
            <a:ext cx="2663825" cy="360362"/>
          </a:xfrm>
        </p:spPr>
        <p:txBody>
          <a:bodyPr/>
          <a:lstStyle>
            <a:lvl1pPr marL="0" indent="0">
              <a:buNone/>
              <a:defRPr/>
            </a:lvl1pPr>
          </a:lstStyle>
          <a:p>
            <a:pPr lvl="0"/>
            <a:r>
              <a:rPr lang="en-US" dirty="0"/>
              <a:t>Speaker name 15pt</a:t>
            </a:r>
            <a:endParaRPr lang="en-GB" dirty="0"/>
          </a:p>
        </p:txBody>
      </p:sp>
      <p:sp>
        <p:nvSpPr>
          <p:cNvPr id="23" name="Text Placeholder 9">
            <a:extLst>
              <a:ext uri="{FF2B5EF4-FFF2-40B4-BE49-F238E27FC236}">
                <a16:creationId xmlns:a16="http://schemas.microsoft.com/office/drawing/2014/main" id="{FE3181D5-064C-4E3D-C1ED-EB46C7AB7560}"/>
              </a:ext>
            </a:extLst>
          </p:cNvPr>
          <p:cNvSpPr>
            <a:spLocks noGrp="1"/>
          </p:cNvSpPr>
          <p:nvPr>
            <p:ph type="body" sz="quarter" idx="33"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7 avenir pro 16pt</a:t>
            </a:r>
            <a:endParaRPr lang="en-GB" dirty="0"/>
          </a:p>
        </p:txBody>
      </p:sp>
      <p:sp>
        <p:nvSpPr>
          <p:cNvPr id="24" name="Text Placeholder 12">
            <a:extLst>
              <a:ext uri="{FF2B5EF4-FFF2-40B4-BE49-F238E27FC236}">
                <a16:creationId xmlns:a16="http://schemas.microsoft.com/office/drawing/2014/main" id="{887707A4-5FBC-3599-C170-461C8B8DCEA1}"/>
              </a:ext>
            </a:extLst>
          </p:cNvPr>
          <p:cNvSpPr>
            <a:spLocks noGrp="1"/>
          </p:cNvSpPr>
          <p:nvPr>
            <p:ph type="body" sz="quarter" idx="34" hasCustomPrompt="1"/>
          </p:nvPr>
        </p:nvSpPr>
        <p:spPr>
          <a:xfrm>
            <a:off x="8975725" y="1181195"/>
            <a:ext cx="2663825" cy="360362"/>
          </a:xfrm>
        </p:spPr>
        <p:txBody>
          <a:bodyPr/>
          <a:lstStyle>
            <a:lvl1pPr marL="0" indent="0">
              <a:buNone/>
              <a:defRPr/>
            </a:lvl1pPr>
          </a:lstStyle>
          <a:p>
            <a:pPr lvl="0"/>
            <a:r>
              <a:rPr lang="en-US" dirty="0"/>
              <a:t>Speaker name 15pt</a:t>
            </a:r>
            <a:endParaRPr lang="en-GB" dirty="0"/>
          </a:p>
        </p:txBody>
      </p:sp>
      <p:sp>
        <p:nvSpPr>
          <p:cNvPr id="25" name="Text Placeholder 9">
            <a:extLst>
              <a:ext uri="{FF2B5EF4-FFF2-40B4-BE49-F238E27FC236}">
                <a16:creationId xmlns:a16="http://schemas.microsoft.com/office/drawing/2014/main" id="{E678F9FE-AD12-0AAD-95ED-6D568DD4D99E}"/>
              </a:ext>
            </a:extLst>
          </p:cNvPr>
          <p:cNvSpPr>
            <a:spLocks noGrp="1"/>
          </p:cNvSpPr>
          <p:nvPr>
            <p:ph type="body" sz="quarter" idx="35"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8  avenir pro 16pt</a:t>
            </a:r>
            <a:endParaRPr lang="en-GB" dirty="0"/>
          </a:p>
        </p:txBody>
      </p:sp>
      <p:sp>
        <p:nvSpPr>
          <p:cNvPr id="26" name="Text Placeholder 12">
            <a:extLst>
              <a:ext uri="{FF2B5EF4-FFF2-40B4-BE49-F238E27FC236}">
                <a16:creationId xmlns:a16="http://schemas.microsoft.com/office/drawing/2014/main" id="{CEB95295-D044-9E82-AB0C-3A300CA874BC}"/>
              </a:ext>
            </a:extLst>
          </p:cNvPr>
          <p:cNvSpPr>
            <a:spLocks noGrp="1"/>
          </p:cNvSpPr>
          <p:nvPr>
            <p:ph type="body" sz="quarter" idx="36" hasCustomPrompt="1"/>
          </p:nvPr>
        </p:nvSpPr>
        <p:spPr>
          <a:xfrm>
            <a:off x="8975725" y="2086069"/>
            <a:ext cx="2663825" cy="360362"/>
          </a:xfrm>
        </p:spPr>
        <p:txBody>
          <a:bodyPr/>
          <a:lstStyle>
            <a:lvl1pPr marL="0" indent="0">
              <a:buNone/>
              <a:defRPr/>
            </a:lvl1pPr>
          </a:lstStyle>
          <a:p>
            <a:pPr lvl="0"/>
            <a:r>
              <a:rPr lang="en-US" dirty="0"/>
              <a:t>Speaker name 15pt</a:t>
            </a:r>
            <a:endParaRPr lang="en-GB" dirty="0"/>
          </a:p>
        </p:txBody>
      </p:sp>
      <p:sp>
        <p:nvSpPr>
          <p:cNvPr id="27" name="Text Placeholder 9">
            <a:extLst>
              <a:ext uri="{FF2B5EF4-FFF2-40B4-BE49-F238E27FC236}">
                <a16:creationId xmlns:a16="http://schemas.microsoft.com/office/drawing/2014/main" id="{698AB5D8-1878-07A9-98F8-8537AC7953DB}"/>
              </a:ext>
            </a:extLst>
          </p:cNvPr>
          <p:cNvSpPr>
            <a:spLocks noGrp="1"/>
          </p:cNvSpPr>
          <p:nvPr>
            <p:ph type="body" sz="quarter" idx="37"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9 avenir pro 16pt</a:t>
            </a:r>
            <a:endParaRPr lang="en-GB" dirty="0"/>
          </a:p>
        </p:txBody>
      </p:sp>
      <p:sp>
        <p:nvSpPr>
          <p:cNvPr id="28" name="Text Placeholder 12">
            <a:extLst>
              <a:ext uri="{FF2B5EF4-FFF2-40B4-BE49-F238E27FC236}">
                <a16:creationId xmlns:a16="http://schemas.microsoft.com/office/drawing/2014/main" id="{95F9545A-C956-A8AD-7A23-338AED072AAA}"/>
              </a:ext>
            </a:extLst>
          </p:cNvPr>
          <p:cNvSpPr>
            <a:spLocks noGrp="1"/>
          </p:cNvSpPr>
          <p:nvPr>
            <p:ph type="body" sz="quarter" idx="38" hasCustomPrompt="1"/>
          </p:nvPr>
        </p:nvSpPr>
        <p:spPr>
          <a:xfrm>
            <a:off x="8975725" y="2980625"/>
            <a:ext cx="2663825" cy="360362"/>
          </a:xfrm>
        </p:spPr>
        <p:txBody>
          <a:bodyPr/>
          <a:lstStyle>
            <a:lvl1pPr marL="0" indent="0">
              <a:buNone/>
              <a:defRPr/>
            </a:lvl1pPr>
          </a:lstStyle>
          <a:p>
            <a:pPr lvl="0"/>
            <a:r>
              <a:rPr lang="en-US" dirty="0"/>
              <a:t>Speaker name 15pt</a:t>
            </a:r>
            <a:endParaRPr lang="en-GB" dirty="0"/>
          </a:p>
        </p:txBody>
      </p:sp>
      <p:sp>
        <p:nvSpPr>
          <p:cNvPr id="29" name="Text Placeholder 9">
            <a:extLst>
              <a:ext uri="{FF2B5EF4-FFF2-40B4-BE49-F238E27FC236}">
                <a16:creationId xmlns:a16="http://schemas.microsoft.com/office/drawing/2014/main" id="{AEBB88C8-6C9C-184D-0EEC-1914E14B8790}"/>
              </a:ext>
            </a:extLst>
          </p:cNvPr>
          <p:cNvSpPr>
            <a:spLocks noGrp="1"/>
          </p:cNvSpPr>
          <p:nvPr>
            <p:ph type="body" sz="quarter" idx="39"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10 avenir pro 16pt</a:t>
            </a:r>
            <a:endParaRPr lang="en-GB" dirty="0"/>
          </a:p>
        </p:txBody>
      </p:sp>
      <p:sp>
        <p:nvSpPr>
          <p:cNvPr id="30" name="Text Placeholder 12">
            <a:extLst>
              <a:ext uri="{FF2B5EF4-FFF2-40B4-BE49-F238E27FC236}">
                <a16:creationId xmlns:a16="http://schemas.microsoft.com/office/drawing/2014/main" id="{35537EF2-6699-95B2-45EC-E4D83E1D3AA8}"/>
              </a:ext>
            </a:extLst>
          </p:cNvPr>
          <p:cNvSpPr>
            <a:spLocks noGrp="1"/>
          </p:cNvSpPr>
          <p:nvPr>
            <p:ph type="body" sz="quarter" idx="40" hasCustomPrompt="1"/>
          </p:nvPr>
        </p:nvSpPr>
        <p:spPr>
          <a:xfrm>
            <a:off x="8975725" y="3881532"/>
            <a:ext cx="2663825" cy="360362"/>
          </a:xfrm>
        </p:spPr>
        <p:txBody>
          <a:bodyPr/>
          <a:lstStyle>
            <a:lvl1pPr marL="0" indent="0">
              <a:buNone/>
              <a:defRPr/>
            </a:lvl1pPr>
          </a:lstStyle>
          <a:p>
            <a:pPr lvl="0"/>
            <a:r>
              <a:rPr lang="en-US" dirty="0"/>
              <a:t>Speaker name 15pt</a:t>
            </a:r>
            <a:endParaRPr lang="en-GB" dirty="0"/>
          </a:p>
        </p:txBody>
      </p:sp>
      <p:sp>
        <p:nvSpPr>
          <p:cNvPr id="31" name="Text Placeholder 9">
            <a:extLst>
              <a:ext uri="{FF2B5EF4-FFF2-40B4-BE49-F238E27FC236}">
                <a16:creationId xmlns:a16="http://schemas.microsoft.com/office/drawing/2014/main" id="{50C6B4FF-3190-F297-E4E8-94EF25BF6C39}"/>
              </a:ext>
            </a:extLst>
          </p:cNvPr>
          <p:cNvSpPr>
            <a:spLocks noGrp="1"/>
          </p:cNvSpPr>
          <p:nvPr>
            <p:ph type="body" sz="quarter" idx="41"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11 avenir pro 16pt</a:t>
            </a:r>
            <a:endParaRPr lang="en-GB" dirty="0"/>
          </a:p>
        </p:txBody>
      </p:sp>
      <p:sp>
        <p:nvSpPr>
          <p:cNvPr id="32" name="Text Placeholder 12">
            <a:extLst>
              <a:ext uri="{FF2B5EF4-FFF2-40B4-BE49-F238E27FC236}">
                <a16:creationId xmlns:a16="http://schemas.microsoft.com/office/drawing/2014/main" id="{5FE8E864-9C94-F9D6-0B26-51A37EA9AC41}"/>
              </a:ext>
            </a:extLst>
          </p:cNvPr>
          <p:cNvSpPr>
            <a:spLocks noGrp="1"/>
          </p:cNvSpPr>
          <p:nvPr>
            <p:ph type="body" sz="quarter" idx="42" hasCustomPrompt="1"/>
          </p:nvPr>
        </p:nvSpPr>
        <p:spPr>
          <a:xfrm>
            <a:off x="8975725" y="4784026"/>
            <a:ext cx="2663825" cy="360362"/>
          </a:xfrm>
        </p:spPr>
        <p:txBody>
          <a:bodyPr/>
          <a:lstStyle>
            <a:lvl1pPr marL="0" indent="0">
              <a:buNone/>
              <a:defRPr/>
            </a:lvl1pPr>
          </a:lstStyle>
          <a:p>
            <a:pPr lvl="0"/>
            <a:r>
              <a:rPr lang="en-US" dirty="0"/>
              <a:t>Speaker name 15pt</a:t>
            </a:r>
            <a:endParaRPr lang="en-GB" dirty="0"/>
          </a:p>
        </p:txBody>
      </p:sp>
      <p:sp>
        <p:nvSpPr>
          <p:cNvPr id="33" name="Text Placeholder 9">
            <a:extLst>
              <a:ext uri="{FF2B5EF4-FFF2-40B4-BE49-F238E27FC236}">
                <a16:creationId xmlns:a16="http://schemas.microsoft.com/office/drawing/2014/main" id="{C254DCA2-45BA-29E1-27BE-C4D3E13FA96D}"/>
              </a:ext>
            </a:extLst>
          </p:cNvPr>
          <p:cNvSpPr>
            <a:spLocks noGrp="1"/>
          </p:cNvSpPr>
          <p:nvPr>
            <p:ph type="body" sz="quarter" idx="43"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12 avenir pro 16pt</a:t>
            </a:r>
            <a:endParaRPr lang="en-GB" dirty="0"/>
          </a:p>
        </p:txBody>
      </p:sp>
      <p:sp>
        <p:nvSpPr>
          <p:cNvPr id="34" name="Text Placeholder 12">
            <a:extLst>
              <a:ext uri="{FF2B5EF4-FFF2-40B4-BE49-F238E27FC236}">
                <a16:creationId xmlns:a16="http://schemas.microsoft.com/office/drawing/2014/main" id="{AD1A3EA6-8F35-336E-CCFA-19D6D38ED813}"/>
              </a:ext>
            </a:extLst>
          </p:cNvPr>
          <p:cNvSpPr>
            <a:spLocks noGrp="1"/>
          </p:cNvSpPr>
          <p:nvPr>
            <p:ph type="body" sz="quarter" idx="44" hasCustomPrompt="1"/>
          </p:nvPr>
        </p:nvSpPr>
        <p:spPr>
          <a:xfrm>
            <a:off x="8975725" y="5681757"/>
            <a:ext cx="2663825" cy="360362"/>
          </a:xfrm>
        </p:spPr>
        <p:txBody>
          <a:bodyPr/>
          <a:lstStyle>
            <a:lvl1pPr marL="0" indent="0">
              <a:buNone/>
              <a:defRPr/>
            </a:lvl1pPr>
          </a:lstStyle>
          <a:p>
            <a:pPr lvl="0"/>
            <a:r>
              <a:rPr lang="en-US" dirty="0"/>
              <a:t>Speaker name 15pt</a:t>
            </a:r>
            <a:endParaRPr lang="en-GB" dirty="0"/>
          </a:p>
        </p:txBody>
      </p:sp>
      <p:sp>
        <p:nvSpPr>
          <p:cNvPr id="3" name="Text Placeholder 12">
            <a:extLst>
              <a:ext uri="{FF2B5EF4-FFF2-40B4-BE49-F238E27FC236}">
                <a16:creationId xmlns:a16="http://schemas.microsoft.com/office/drawing/2014/main" id="{6ABCF479-60C4-0DF6-96ED-879A861B2AFA}"/>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Agenda</a:t>
            </a:r>
          </a:p>
        </p:txBody>
      </p:sp>
    </p:spTree>
    <p:extLst>
      <p:ext uri="{BB962C8B-B14F-4D97-AF65-F5344CB8AC3E}">
        <p14:creationId xmlns:p14="http://schemas.microsoft.com/office/powerpoint/2010/main" val="133685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rcRect l="6945" t="19498" r="6909" b="15243"/>
          <a:stretch/>
        </p:blipFill>
        <p:spPr>
          <a:xfrm>
            <a:off x="548482" y="6308725"/>
            <a:ext cx="1381418" cy="309766"/>
          </a:xfrm>
          <a:prstGeom prst="rect">
            <a:avLst/>
          </a:prstGeom>
        </p:spPr>
      </p:pic>
      <p:grpSp>
        <p:nvGrpSpPr>
          <p:cNvPr id="26" name="Group 25">
            <a:extLst>
              <a:ext uri="{FF2B5EF4-FFF2-40B4-BE49-F238E27FC236}">
                <a16:creationId xmlns:a16="http://schemas.microsoft.com/office/drawing/2014/main" id="{A1A5E482-4574-DBBB-6D07-43038BC36058}"/>
              </a:ext>
            </a:extLst>
          </p:cNvPr>
          <p:cNvGrpSpPr/>
          <p:nvPr userDrawn="1"/>
        </p:nvGrpSpPr>
        <p:grpSpPr>
          <a:xfrm>
            <a:off x="12337200" y="0"/>
            <a:ext cx="288000" cy="6858000"/>
            <a:chOff x="12337200" y="0"/>
            <a:chExt cx="288000" cy="6858000"/>
          </a:xfrm>
        </p:grpSpPr>
        <p:sp>
          <p:nvSpPr>
            <p:cNvPr id="8" name="Rectangle 7">
              <a:extLst>
                <a:ext uri="{FF2B5EF4-FFF2-40B4-BE49-F238E27FC236}">
                  <a16:creationId xmlns:a16="http://schemas.microsoft.com/office/drawing/2014/main" id="{6F0A564E-5B5A-C16B-74D2-EFAA6CB755C4}"/>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918FA31-A0FC-BD87-1F11-F7469FA73F08}"/>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358B965-7EBE-8A86-596A-3EB98DBA23AA}"/>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03C6244-8725-3CDB-756C-1B5982DCCFF9}"/>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4855A70-A130-E8A5-28DB-3D97EB97732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AD76882-1CBE-BF9E-9628-C5C4FBCF6270}"/>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04913EB-D3C2-17BF-B68F-0D480F35C1F5}"/>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66ACA2C-3BF2-7940-99B3-4B87A6340AB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9E425DA-A88F-B815-0B38-63D6C4C47EEE}"/>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F0620C3-5122-73F3-8D42-6FC72D1CF88D}"/>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E28140C-25FC-A8FA-1DC7-61CFC4C3F9A5}"/>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FA055DC-0472-FC3F-F639-36EB111EA36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53513242"/>
      </p:ext>
    </p:extLst>
  </p:cSld>
  <p:clrMap bg1="lt1" tx1="dk1" bg2="lt2" tx2="dk2" accent1="accent1" accent2="accent2" accent3="accent3" accent4="accent4" accent5="accent5" accent6="accent6" hlink="hlink" folHlink="folHlink"/>
  <p:sldLayoutIdLst>
    <p:sldLayoutId id="2147484588" r:id="rId1"/>
    <p:sldLayoutId id="2147484491" r:id="rId2"/>
    <p:sldLayoutId id="2147484615" r:id="rId3"/>
    <p:sldLayoutId id="2147484290" r:id="rId4"/>
    <p:sldLayoutId id="2147484312" r:id="rId5"/>
    <p:sldLayoutId id="2147483919" r:id="rId6"/>
    <p:sldLayoutId id="2147484208" r:id="rId7"/>
    <p:sldLayoutId id="2147484486" r:id="rId8"/>
    <p:sldLayoutId id="2147484625" r:id="rId9"/>
    <p:sldLayoutId id="2147484626" r:id="rId10"/>
    <p:sldLayoutId id="2147484628" r:id="rId11"/>
  </p:sldLayoutIdLst>
  <p:hf sldNum="0" hdr="0" ft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hyperlink" Target="mailto:training@proquest.com" TargetMode="External"/><Relationship Id="rId3" Type="http://schemas.openxmlformats.org/officeDocument/2006/relationships/hyperlink" Target="https://knowledge.exlibrisgroup.com/Pivot" TargetMode="External"/><Relationship Id="rId7" Type="http://schemas.openxmlformats.org/officeDocument/2006/relationships/hyperlink" Target="https://ideas.exlibrisgroup.co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support.proquest.com/" TargetMode="External"/><Relationship Id="rId5" Type="http://schemas.openxmlformats.org/officeDocument/2006/relationships/hyperlink" Target="https://proquest.libguides.com/pivot_es/" TargetMode="External"/><Relationship Id="rId4" Type="http://schemas.openxmlformats.org/officeDocument/2006/relationships/hyperlink" Target="https://knowledge.exlibrisgroup.com/Pivot/Trainin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3FFB8B-BFE4-5EBF-58D4-5E049D64F874}"/>
              </a:ext>
            </a:extLst>
          </p:cNvPr>
          <p:cNvSpPr>
            <a:spLocks noGrp="1"/>
          </p:cNvSpPr>
          <p:nvPr>
            <p:ph type="title"/>
          </p:nvPr>
        </p:nvSpPr>
        <p:spPr>
          <a:xfrm>
            <a:off x="550862" y="2825750"/>
            <a:ext cx="5480821" cy="719138"/>
          </a:xfrm>
          <a:prstGeom prst="rect">
            <a:avLst/>
          </a:prstGeom>
          <a:noFill/>
          <a:ln>
            <a:noFill/>
            <a:prstDash/>
          </a:ln>
          <a:effectLst/>
        </p:spPr>
        <p:txBody>
          <a:bodyPr rot="0" spcFirstLastPara="0" vertOverflow="overflow" horzOverflow="overflow" vert="horz" wrap="square" lIns="0" tIns="36000" rIns="0" bIns="0" numCol="1" spcCol="0" rtlCol="0" fromWordArt="0" anchor="b" anchorCtr="0" forceAA="0" compatLnSpc="1">
            <a:prstTxWarp prst="textNoShape">
              <a:avLst/>
            </a:prstTxWarp>
            <a:noAutofit/>
          </a:bodyPr>
          <a:lstStyle/>
          <a:p>
            <a:pPr lvl="0">
              <a:lnSpc>
                <a:spcPct val="85000"/>
              </a:lnSpc>
              <a:spcBef>
                <a:spcPts val="0"/>
              </a:spcBef>
              <a:defRPr/>
            </a:pPr>
            <a:r>
              <a:rPr lang="es-ES" dirty="0">
                <a:solidFill>
                  <a:schemeClr val="tx1"/>
                </a:solidFill>
              </a:rPr>
              <a:t>Conferencias, ponencias invitadas y subvenciones concedidas en Pivot-RP</a:t>
            </a:r>
            <a:endParaRPr kumimoji="0" lang="en-US" sz="3600" b="0" i="0" u="none" strike="noStrike" kern="1200" cap="none" spc="0" normalizeH="0" baseline="0" noProof="0" dirty="0">
              <a:ln>
                <a:noFill/>
              </a:ln>
              <a:solidFill>
                <a:schemeClr val="tx1"/>
              </a:solidFill>
              <a:effectLst/>
              <a:uLnTx/>
              <a:uFillTx/>
              <a:latin typeface="+mj-lt"/>
              <a:ea typeface="+mn-ea"/>
              <a:cs typeface="+mn-cs"/>
            </a:endParaRPr>
          </a:p>
        </p:txBody>
      </p:sp>
      <p:sp>
        <p:nvSpPr>
          <p:cNvPr id="6" name="Text Placeholder 3">
            <a:extLst>
              <a:ext uri="{FF2B5EF4-FFF2-40B4-BE49-F238E27FC236}">
                <a16:creationId xmlns:a16="http://schemas.microsoft.com/office/drawing/2014/main" id="{886320D6-06B9-D9C3-BABF-82CFEFF21825}"/>
              </a:ext>
            </a:extLst>
          </p:cNvPr>
          <p:cNvSpPr>
            <a:spLocks noGrp="1"/>
          </p:cNvSpPr>
          <p:nvPr>
            <p:ph type="body" sz="quarter" idx="17"/>
          </p:nvPr>
        </p:nvSpPr>
        <p:spPr>
          <a:xfrm>
            <a:off x="550862" y="3685565"/>
            <a:ext cx="4944964" cy="281703"/>
          </a:xfrm>
        </p:spPr>
        <p:txBody>
          <a:bodyPr/>
          <a:lstStyle/>
          <a:p>
            <a:r>
              <a:rPr lang="es-ES" dirty="0"/>
              <a:t>Sesión de usuario final 3 de 3</a:t>
            </a:r>
            <a:endParaRPr lang="en-US" dirty="0"/>
          </a:p>
        </p:txBody>
      </p:sp>
      <p:pic>
        <p:nvPicPr>
          <p:cNvPr id="19" name="Picture Placeholder 18">
            <a:extLst>
              <a:ext uri="{FF2B5EF4-FFF2-40B4-BE49-F238E27FC236}">
                <a16:creationId xmlns:a16="http://schemas.microsoft.com/office/drawing/2014/main" id="{B7FA022E-E12C-BDAB-D54F-C2F6E14C81D7}"/>
              </a:ext>
              <a:ext uri="{C183D7F6-B498-43B3-948B-1728B52AA6E4}">
                <adec:decorative xmlns:adec="http://schemas.microsoft.com/office/drawing/2017/decorative" val="1"/>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5570" r="5570"/>
          <a:stretch/>
        </p:blipFill>
        <p:spPr>
          <a:xfrm>
            <a:off x="4062087" y="0"/>
            <a:ext cx="8129913" cy="6858000"/>
          </a:xfrm>
        </p:spPr>
      </p:pic>
    </p:spTree>
    <p:extLst>
      <p:ext uri="{BB962C8B-B14F-4D97-AF65-F5344CB8AC3E}">
        <p14:creationId xmlns:p14="http://schemas.microsoft.com/office/powerpoint/2010/main" val="165662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a:xfrm>
            <a:off x="550864" y="335619"/>
            <a:ext cx="8281986" cy="251885"/>
          </a:xfrm>
        </p:spPr>
        <p:txBody>
          <a:bodyPr/>
          <a:lstStyle/>
          <a:p>
            <a:r>
              <a:rPr lang="en-US" dirty="0" err="1">
                <a:solidFill>
                  <a:schemeClr val="tx1"/>
                </a:solidFill>
              </a:rPr>
              <a:t>Opciones</a:t>
            </a:r>
            <a:r>
              <a:rPr lang="en-US" dirty="0">
                <a:solidFill>
                  <a:schemeClr val="tx1"/>
                </a:solidFill>
              </a:rPr>
              <a:t> de </a:t>
            </a:r>
            <a:r>
              <a:rPr lang="en-US" dirty="0" err="1">
                <a:solidFill>
                  <a:schemeClr val="tx1"/>
                </a:solidFill>
              </a:rPr>
              <a:t>búsqueda</a:t>
            </a:r>
            <a:r>
              <a:rPr lang="en-US" dirty="0">
                <a:solidFill>
                  <a:schemeClr val="tx1"/>
                </a:solidFill>
              </a:rPr>
              <a:t> avanzada</a:t>
            </a:r>
          </a:p>
        </p:txBody>
      </p:sp>
      <p:sp>
        <p:nvSpPr>
          <p:cNvPr id="3" name="TextBox 2">
            <a:extLst>
              <a:ext uri="{FF2B5EF4-FFF2-40B4-BE49-F238E27FC236}">
                <a16:creationId xmlns:a16="http://schemas.microsoft.com/office/drawing/2014/main" id="{906895E0-5925-945A-4050-BF2E18FCCE22}"/>
              </a:ext>
            </a:extLst>
          </p:cNvPr>
          <p:cNvSpPr txBox="1"/>
          <p:nvPr/>
        </p:nvSpPr>
        <p:spPr>
          <a:xfrm>
            <a:off x="693912" y="1343582"/>
            <a:ext cx="5319379" cy="2606946"/>
          </a:xfrm>
          <a:prstGeom prst="rect">
            <a:avLst/>
          </a:prstGeom>
          <a:solidFill>
            <a:schemeClr val="bg1"/>
          </a:solidFill>
          <a:ln>
            <a:solidFill>
              <a:schemeClr val="accent2"/>
            </a:solidFill>
          </a:ln>
        </p:spPr>
        <p:txBody>
          <a:bodyPr wrap="square" rtlCol="0">
            <a:noAutofit/>
          </a:bodyPr>
          <a:lstStyle/>
          <a:p>
            <a:r>
              <a:rPr lang="en-US" dirty="0"/>
              <a:t>In Advanced Search, specify if you would like to search for conferences and/or Special Issues, and if you would like to search by Conference Name or Abstract. Enter search terms in the search box.</a:t>
            </a:r>
          </a:p>
          <a:p>
            <a:endParaRPr lang="en-US" dirty="0"/>
          </a:p>
          <a:p>
            <a:r>
              <a:rPr lang="en-US" dirty="0"/>
              <a:t>Scrolling down the Advanced Search page you will also see opportunities to search by Abstract and Manuscript Submission deadlines as well as Event Date, and Country and Keyword.</a:t>
            </a:r>
          </a:p>
        </p:txBody>
      </p:sp>
      <p:pic>
        <p:nvPicPr>
          <p:cNvPr id="9" name="Picture 8" descr="Advanced Search page options to check to search Conferences and/or Special Issues, to Search by Conference Name and/or abstract and  to limited by date">
            <a:extLst>
              <a:ext uri="{FF2B5EF4-FFF2-40B4-BE49-F238E27FC236}">
                <a16:creationId xmlns:a16="http://schemas.microsoft.com/office/drawing/2014/main" id="{6E3439CB-D040-420C-994D-58356847BDC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50864" y="1220974"/>
            <a:ext cx="5569624" cy="2965543"/>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descr="Screenshot of beginning of Country earch  options beginning with the letter A">
            <a:extLst>
              <a:ext uri="{FF2B5EF4-FFF2-40B4-BE49-F238E27FC236}">
                <a16:creationId xmlns:a16="http://schemas.microsoft.com/office/drawing/2014/main" id="{B2D10AD6-2341-09F4-A3DF-EDDDA60EA15B}"/>
              </a:ext>
            </a:extLst>
          </p:cNvPr>
          <p:cNvPicPr>
            <a:picLocks noChangeAspect="1"/>
          </p:cNvPicPr>
          <p:nvPr/>
        </p:nvPicPr>
        <p:blipFill>
          <a:blip r:embed="rId4"/>
          <a:stretch>
            <a:fillRect/>
          </a:stretch>
        </p:blipFill>
        <p:spPr>
          <a:xfrm>
            <a:off x="6586266" y="1357313"/>
            <a:ext cx="4493167" cy="2434758"/>
          </a:xfrm>
          <a:prstGeom prst="rect">
            <a:avLst/>
          </a:prstGeom>
          <a:ln>
            <a:solidFill>
              <a:schemeClr val="tx1"/>
            </a:solidFill>
          </a:ln>
          <a:effectLst>
            <a:outerShdw blurRad="50800" dist="38100" dir="2700000" algn="tl" rotWithShape="0">
              <a:prstClr val="black">
                <a:alpha val="40000"/>
              </a:prstClr>
            </a:outerShdw>
          </a:effectLst>
        </p:spPr>
      </p:pic>
      <p:pic>
        <p:nvPicPr>
          <p:cNvPr id="16" name="Picture 15" descr="Screenshot of beginning of Keyword search  options beginning with the letter A">
            <a:extLst>
              <a:ext uri="{FF2B5EF4-FFF2-40B4-BE49-F238E27FC236}">
                <a16:creationId xmlns:a16="http://schemas.microsoft.com/office/drawing/2014/main" id="{280F7A57-C5A5-3BBF-3D3E-D88BE76570E9}"/>
              </a:ext>
            </a:extLst>
          </p:cNvPr>
          <p:cNvPicPr>
            <a:picLocks noChangeAspect="1"/>
          </p:cNvPicPr>
          <p:nvPr/>
        </p:nvPicPr>
        <p:blipFill>
          <a:blip r:embed="rId5"/>
          <a:stretch>
            <a:fillRect/>
          </a:stretch>
        </p:blipFill>
        <p:spPr>
          <a:xfrm>
            <a:off x="5530829" y="3979593"/>
            <a:ext cx="4672351" cy="2473137"/>
          </a:xfrm>
          <a:prstGeom prst="rect">
            <a:avLst/>
          </a:prstGeom>
          <a:ln>
            <a:solidFill>
              <a:schemeClr val="tx1"/>
            </a:solidFill>
          </a:ln>
          <a:effectLst>
            <a:outerShdw blurRad="50800" dist="38100" dir="2700000" algn="tl" rotWithShape="0">
              <a:prstClr val="black">
                <a:alpha val="40000"/>
              </a:prstClr>
            </a:outerShdw>
          </a:effectLst>
        </p:spPr>
      </p:pic>
      <p:sp>
        <p:nvSpPr>
          <p:cNvPr id="22" name="Arrow: Left 21">
            <a:extLst>
              <a:ext uri="{FF2B5EF4-FFF2-40B4-BE49-F238E27FC236}">
                <a16:creationId xmlns:a16="http://schemas.microsoft.com/office/drawing/2014/main" id="{52541514-7732-BA95-6154-2DBBB1BEFC0B}"/>
              </a:ext>
              <a:ext uri="{C183D7F6-B498-43B3-948B-1728B52AA6E4}">
                <adec:decorative xmlns:adec="http://schemas.microsoft.com/office/drawing/2017/decorative" val="1"/>
              </a:ext>
            </a:extLst>
          </p:cNvPr>
          <p:cNvSpPr>
            <a:spLocks noChangeAspect="1"/>
          </p:cNvSpPr>
          <p:nvPr/>
        </p:nvSpPr>
        <p:spPr>
          <a:xfrm>
            <a:off x="3448606" y="3333821"/>
            <a:ext cx="486900" cy="190358"/>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
        <p:nvSpPr>
          <p:cNvPr id="23" name="Arrow: Left 22">
            <a:extLst>
              <a:ext uri="{FF2B5EF4-FFF2-40B4-BE49-F238E27FC236}">
                <a16:creationId xmlns:a16="http://schemas.microsoft.com/office/drawing/2014/main" id="{96514370-375D-5B17-3FD6-7DD7987BD3B7}"/>
              </a:ext>
              <a:ext uri="{C183D7F6-B498-43B3-948B-1728B52AA6E4}">
                <adec:decorative xmlns:adec="http://schemas.microsoft.com/office/drawing/2017/decorative" val="1"/>
              </a:ext>
            </a:extLst>
          </p:cNvPr>
          <p:cNvSpPr>
            <a:spLocks noChangeAspect="1"/>
          </p:cNvSpPr>
          <p:nvPr/>
        </p:nvSpPr>
        <p:spPr>
          <a:xfrm>
            <a:off x="3448606" y="3546995"/>
            <a:ext cx="486900" cy="190358"/>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
        <p:nvSpPr>
          <p:cNvPr id="24" name="Arrow: Left 23">
            <a:extLst>
              <a:ext uri="{FF2B5EF4-FFF2-40B4-BE49-F238E27FC236}">
                <a16:creationId xmlns:a16="http://schemas.microsoft.com/office/drawing/2014/main" id="{5B67B074-7C6C-9DF2-3005-C15227878BD6}"/>
              </a:ext>
              <a:ext uri="{C183D7F6-B498-43B3-948B-1728B52AA6E4}">
                <adec:decorative xmlns:adec="http://schemas.microsoft.com/office/drawing/2017/decorative" val="1"/>
              </a:ext>
            </a:extLst>
          </p:cNvPr>
          <p:cNvSpPr>
            <a:spLocks noChangeAspect="1"/>
          </p:cNvSpPr>
          <p:nvPr/>
        </p:nvSpPr>
        <p:spPr>
          <a:xfrm>
            <a:off x="3448606" y="3760169"/>
            <a:ext cx="486900" cy="190358"/>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
        <p:nvSpPr>
          <p:cNvPr id="25" name="Rectangle 24">
            <a:extLst>
              <a:ext uri="{FF2B5EF4-FFF2-40B4-BE49-F238E27FC236}">
                <a16:creationId xmlns:a16="http://schemas.microsoft.com/office/drawing/2014/main" id="{C9E972E5-547A-0148-1F6A-A2072DC5DD3F}"/>
              </a:ext>
              <a:ext uri="{C183D7F6-B498-43B3-948B-1728B52AA6E4}">
                <adec:decorative xmlns:adec="http://schemas.microsoft.com/office/drawing/2017/decorative" val="1"/>
              </a:ext>
            </a:extLst>
          </p:cNvPr>
          <p:cNvSpPr/>
          <p:nvPr/>
        </p:nvSpPr>
        <p:spPr>
          <a:xfrm>
            <a:off x="639260" y="2231478"/>
            <a:ext cx="2121869" cy="215888"/>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26" name="Rectangle 25">
            <a:extLst>
              <a:ext uri="{FF2B5EF4-FFF2-40B4-BE49-F238E27FC236}">
                <a16:creationId xmlns:a16="http://schemas.microsoft.com/office/drawing/2014/main" id="{1EAB95A5-8259-9E36-D4B0-F70882D406B2}"/>
              </a:ext>
              <a:ext uri="{C183D7F6-B498-43B3-948B-1728B52AA6E4}">
                <adec:decorative xmlns:adec="http://schemas.microsoft.com/office/drawing/2017/decorative" val="1"/>
              </a:ext>
            </a:extLst>
          </p:cNvPr>
          <p:cNvSpPr/>
          <p:nvPr/>
        </p:nvSpPr>
        <p:spPr>
          <a:xfrm>
            <a:off x="639259" y="2634506"/>
            <a:ext cx="2121869" cy="215888"/>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27" name="Rectangle 26">
            <a:extLst>
              <a:ext uri="{FF2B5EF4-FFF2-40B4-BE49-F238E27FC236}">
                <a16:creationId xmlns:a16="http://schemas.microsoft.com/office/drawing/2014/main" id="{1433124F-34E6-9986-7A81-30631969E429}"/>
              </a:ext>
              <a:ext uri="{C183D7F6-B498-43B3-948B-1728B52AA6E4}">
                <adec:decorative xmlns:adec="http://schemas.microsoft.com/office/drawing/2017/decorative" val="1"/>
              </a:ext>
            </a:extLst>
          </p:cNvPr>
          <p:cNvSpPr/>
          <p:nvPr/>
        </p:nvSpPr>
        <p:spPr>
          <a:xfrm>
            <a:off x="7033260" y="1937373"/>
            <a:ext cx="3169920" cy="1586805"/>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28" name="Rectangle 27">
            <a:extLst>
              <a:ext uri="{FF2B5EF4-FFF2-40B4-BE49-F238E27FC236}">
                <a16:creationId xmlns:a16="http://schemas.microsoft.com/office/drawing/2014/main" id="{0BEA3043-67C5-286F-263F-A1A8EE0D560E}"/>
              </a:ext>
              <a:ext uri="{C183D7F6-B498-43B3-948B-1728B52AA6E4}">
                <adec:decorative xmlns:adec="http://schemas.microsoft.com/office/drawing/2017/decorative" val="1"/>
              </a:ext>
            </a:extLst>
          </p:cNvPr>
          <p:cNvSpPr/>
          <p:nvPr/>
        </p:nvSpPr>
        <p:spPr>
          <a:xfrm>
            <a:off x="6013291" y="4650024"/>
            <a:ext cx="3169920" cy="1586805"/>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1452416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BFB8B0A-5583-480F-C856-3A87C2BF4FFF}"/>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7612" b="27612"/>
          <a:stretch/>
        </p:blipFill>
        <p:spPr/>
      </p:pic>
      <p:sp>
        <p:nvSpPr>
          <p:cNvPr id="6" name="Text Placeholder 5">
            <a:extLst>
              <a:ext uri="{FF2B5EF4-FFF2-40B4-BE49-F238E27FC236}">
                <a16:creationId xmlns:a16="http://schemas.microsoft.com/office/drawing/2014/main" id="{FC70859B-E001-B4D0-E250-FD13567AD8D8}"/>
              </a:ext>
            </a:extLst>
          </p:cNvPr>
          <p:cNvSpPr>
            <a:spLocks noGrp="1"/>
          </p:cNvSpPr>
          <p:nvPr>
            <p:ph type="title" idx="4294967295"/>
          </p:nvPr>
        </p:nvSpPr>
        <p:spPr>
          <a:xfrm>
            <a:off x="1487488" y="2500313"/>
            <a:ext cx="9217025" cy="1030287"/>
          </a:xfrm>
          <a:prstGeom prst="rect">
            <a:avLst/>
          </a:prstGeom>
          <a:noFill/>
          <a:ln>
            <a:noFill/>
            <a:prstDash/>
          </a:ln>
          <a:effectLst/>
        </p:spPr>
        <p:txBody>
          <a:bodyPr rot="0" spcFirstLastPara="0" vertOverflow="overflow" horzOverflow="overflow" vert="horz" wrap="square" lIns="0" tIns="36000" rIns="0" bIns="0" numCol="1" spcCol="0" rtlCol="0" fromWordArt="0" anchor="b" anchorCtr="0" forceAA="0" compatLnSpc="1">
            <a:prstTxWarp prst="textNoShape">
              <a:avLst/>
            </a:prstTxWarp>
            <a:noAutofit/>
          </a:bodyPr>
          <a:lstStyle/>
          <a:p>
            <a:pPr lvl="0" algn="ctr">
              <a:lnSpc>
                <a:spcPct val="85000"/>
              </a:lnSpc>
              <a:spcBef>
                <a:spcPts val="0"/>
              </a:spcBef>
              <a:defRPr/>
            </a:pPr>
            <a:r>
              <a:rPr lang="en-US" sz="3600" dirty="0" err="1">
                <a:solidFill>
                  <a:schemeClr val="tx1"/>
                </a:solidFill>
                <a:ea typeface="+mn-ea"/>
                <a:cs typeface="+mn-cs"/>
              </a:rPr>
              <a:t>Subvenciones</a:t>
            </a:r>
            <a:r>
              <a:rPr lang="en-US" sz="3600" dirty="0">
                <a:solidFill>
                  <a:schemeClr val="tx1"/>
                </a:solidFill>
                <a:ea typeface="+mn-ea"/>
                <a:cs typeface="+mn-cs"/>
              </a:rPr>
              <a:t> </a:t>
            </a:r>
            <a:r>
              <a:rPr lang="en-US" sz="3600" dirty="0" err="1">
                <a:solidFill>
                  <a:schemeClr val="tx1"/>
                </a:solidFill>
                <a:ea typeface="+mn-ea"/>
                <a:cs typeface="+mn-cs"/>
              </a:rPr>
              <a:t>concedidas</a:t>
            </a:r>
            <a:endParaRPr kumimoji="0" lang="en-US" sz="36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325658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p:txBody>
          <a:bodyPr/>
          <a:lstStyle/>
          <a:p>
            <a:r>
              <a:rPr lang="en-US" dirty="0" err="1">
                <a:solidFill>
                  <a:schemeClr val="tx1"/>
                </a:solidFill>
              </a:rPr>
              <a:t>Subvenciones</a:t>
            </a:r>
            <a:r>
              <a:rPr lang="en-US" dirty="0">
                <a:solidFill>
                  <a:schemeClr val="tx1"/>
                </a:solidFill>
              </a:rPr>
              <a:t> </a:t>
            </a:r>
            <a:r>
              <a:rPr lang="en-US" dirty="0" err="1">
                <a:solidFill>
                  <a:schemeClr val="tx1"/>
                </a:solidFill>
              </a:rPr>
              <a:t>concedidas</a:t>
            </a:r>
            <a:r>
              <a:rPr lang="en-US" dirty="0">
                <a:solidFill>
                  <a:schemeClr val="tx1"/>
                </a:solidFill>
              </a:rPr>
              <a:t> - </a:t>
            </a:r>
            <a:r>
              <a:rPr lang="en-US" dirty="0" err="1">
                <a:solidFill>
                  <a:schemeClr val="tx1"/>
                </a:solidFill>
              </a:rPr>
              <a:t>Navegar</a:t>
            </a:r>
            <a:endParaRPr lang="en-US" dirty="0">
              <a:solidFill>
                <a:schemeClr val="tx1"/>
              </a:solidFill>
            </a:endParaRPr>
          </a:p>
        </p:txBody>
      </p:sp>
      <p:sp>
        <p:nvSpPr>
          <p:cNvPr id="23" name="Slide Number Placeholder 1">
            <a:extLst>
              <a:ext uri="{FF2B5EF4-FFF2-40B4-BE49-F238E27FC236}">
                <a16:creationId xmlns:a16="http://schemas.microsoft.com/office/drawing/2014/main" id="{11A9D247-82CB-AA78-FDBD-1729B7CA30A9}"/>
              </a:ext>
              <a:ext uri="{C183D7F6-B498-43B3-948B-1728B52AA6E4}">
                <adec:decorative xmlns:adec="http://schemas.microsoft.com/office/drawing/2017/decorative" val="1"/>
              </a:ext>
            </a:extLst>
          </p:cNvPr>
          <p:cNvSpPr txBox="1">
            <a:spLocks/>
          </p:cNvSpPr>
          <p:nvPr/>
        </p:nvSpPr>
        <p:spPr>
          <a:xfrm>
            <a:off x="4302217" y="4812039"/>
            <a:ext cx="539567" cy="365125"/>
          </a:xfrm>
          <a:prstGeom prst="rect">
            <a:avLst/>
          </a:prstGeom>
        </p:spPr>
        <p:txBody>
          <a:bodyPr anchor="ct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dirty="0"/>
          </a:p>
        </p:txBody>
      </p:sp>
      <p:pic>
        <p:nvPicPr>
          <p:cNvPr id="10" name="Picture 9" descr="Browse list of Funders under the Awarded Grants tab at the top of the screen">
            <a:extLst>
              <a:ext uri="{FF2B5EF4-FFF2-40B4-BE49-F238E27FC236}">
                <a16:creationId xmlns:a16="http://schemas.microsoft.com/office/drawing/2014/main" id="{043BCD7A-A59C-1991-74A2-B2A9B925B00D}"/>
              </a:ext>
            </a:extLst>
          </p:cNvPr>
          <p:cNvPicPr>
            <a:picLocks noChangeAspect="1"/>
          </p:cNvPicPr>
          <p:nvPr/>
        </p:nvPicPr>
        <p:blipFill>
          <a:blip r:embed="rId3"/>
          <a:stretch>
            <a:fillRect/>
          </a:stretch>
        </p:blipFill>
        <p:spPr>
          <a:xfrm>
            <a:off x="2732502" y="878473"/>
            <a:ext cx="6726995" cy="5610699"/>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descr="Awarded Grants tab in menu">
            <a:extLst>
              <a:ext uri="{FF2B5EF4-FFF2-40B4-BE49-F238E27FC236}">
                <a16:creationId xmlns:a16="http://schemas.microsoft.com/office/drawing/2014/main" id="{48A19138-884A-29F0-A764-BC6B6CD02E66}"/>
              </a:ext>
            </a:extLst>
          </p:cNvPr>
          <p:cNvSpPr/>
          <p:nvPr/>
        </p:nvSpPr>
        <p:spPr>
          <a:xfrm>
            <a:off x="4912468" y="953312"/>
            <a:ext cx="915308" cy="262646"/>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15" name="Arrow: Left 14" descr="Arrow pointing to Canadian Institutes of Health Research (CIHR)">
            <a:extLst>
              <a:ext uri="{FF2B5EF4-FFF2-40B4-BE49-F238E27FC236}">
                <a16:creationId xmlns:a16="http://schemas.microsoft.com/office/drawing/2014/main" id="{17DC167F-8E3E-F58B-C312-E74AFE8C0DA0}"/>
              </a:ext>
            </a:extLst>
          </p:cNvPr>
          <p:cNvSpPr/>
          <p:nvPr/>
        </p:nvSpPr>
        <p:spPr>
          <a:xfrm>
            <a:off x="5482682" y="5421425"/>
            <a:ext cx="613317" cy="256478"/>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180273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a:xfrm>
            <a:off x="550864" y="335619"/>
            <a:ext cx="8135936" cy="513672"/>
          </a:xfrm>
        </p:spPr>
        <p:txBody>
          <a:bodyPr/>
          <a:lstStyle/>
          <a:p>
            <a:r>
              <a:rPr lang="es-ES" dirty="0">
                <a:solidFill>
                  <a:schemeClr val="tx1"/>
                </a:solidFill>
              </a:rPr>
              <a:t>Subvenciones concedidas – Examinar los resultados</a:t>
            </a:r>
            <a:endParaRPr lang="en-US" dirty="0">
              <a:solidFill>
                <a:schemeClr val="tx1"/>
              </a:solidFill>
            </a:endParaRPr>
          </a:p>
        </p:txBody>
      </p:sp>
      <p:sp>
        <p:nvSpPr>
          <p:cNvPr id="3" name="TextBox 2">
            <a:extLst>
              <a:ext uri="{FF2B5EF4-FFF2-40B4-BE49-F238E27FC236}">
                <a16:creationId xmlns:a16="http://schemas.microsoft.com/office/drawing/2014/main" id="{E9B3983F-DEEB-6199-EA5E-6CAB865A8AC2}"/>
              </a:ext>
            </a:extLst>
          </p:cNvPr>
          <p:cNvSpPr txBox="1"/>
          <p:nvPr/>
        </p:nvSpPr>
        <p:spPr>
          <a:xfrm>
            <a:off x="2558374" y="1410511"/>
            <a:ext cx="7261653" cy="4209239"/>
          </a:xfrm>
          <a:prstGeom prst="rect">
            <a:avLst/>
          </a:prstGeom>
          <a:solidFill>
            <a:schemeClr val="bg1"/>
          </a:solidFill>
          <a:ln>
            <a:solidFill>
              <a:schemeClr val="accent2"/>
            </a:solidFill>
          </a:ln>
        </p:spPr>
        <p:txBody>
          <a:bodyPr wrap="square" rtlCol="0">
            <a:noAutofit/>
          </a:bodyPr>
          <a:lstStyle/>
          <a:p>
            <a:r>
              <a:rPr lang="en-US" dirty="0"/>
              <a:t>Options to sort by relevance, name, or event date are next to the number of results on the results page. Filters for narrowing your results appear on the left and include Funder, Year, Currency and Institution.</a:t>
            </a:r>
          </a:p>
          <a:p>
            <a:endParaRPr lang="en-US" dirty="0"/>
          </a:p>
          <a:p>
            <a:r>
              <a:rPr lang="en-US" dirty="0"/>
              <a:t>The list of results shows grant title, main institution, funder and principal investigator. Date and amount of grant are to the right.</a:t>
            </a:r>
          </a:p>
          <a:p>
            <a:endParaRPr lang="en-US" dirty="0"/>
          </a:p>
          <a:p>
            <a:r>
              <a:rPr lang="en-US" dirty="0"/>
              <a:t>Clicking on the title of a result takes you to the Full details for the conference. </a:t>
            </a:r>
          </a:p>
        </p:txBody>
      </p:sp>
      <p:pic>
        <p:nvPicPr>
          <p:cNvPr id="10" name="Picture 9" descr="Page with list of results and options to sort and refine">
            <a:extLst>
              <a:ext uri="{FF2B5EF4-FFF2-40B4-BE49-F238E27FC236}">
                <a16:creationId xmlns:a16="http://schemas.microsoft.com/office/drawing/2014/main" id="{45D6F9AB-9524-7249-9B15-F0DBAF8B1E5A}"/>
              </a:ext>
            </a:extLst>
          </p:cNvPr>
          <p:cNvPicPr>
            <a:picLocks noChangeAspect="1"/>
          </p:cNvPicPr>
          <p:nvPr/>
        </p:nvPicPr>
        <p:blipFill>
          <a:blip r:embed="rId3"/>
          <a:stretch>
            <a:fillRect/>
          </a:stretch>
        </p:blipFill>
        <p:spPr>
          <a:xfrm>
            <a:off x="2371972" y="1190273"/>
            <a:ext cx="7448055" cy="5154508"/>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EF853416-8220-93C4-43F7-66F4F3F724D8}"/>
              </a:ext>
              <a:ext uri="{C183D7F6-B498-43B3-948B-1728B52AA6E4}">
                <adec:decorative xmlns:adec="http://schemas.microsoft.com/office/drawing/2017/decorative" val="1"/>
              </a:ext>
            </a:extLst>
          </p:cNvPr>
          <p:cNvSpPr/>
          <p:nvPr/>
        </p:nvSpPr>
        <p:spPr>
          <a:xfrm>
            <a:off x="4188244" y="5000625"/>
            <a:ext cx="3679406" cy="619125"/>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12" name="Arrow: Left 11">
            <a:extLst>
              <a:ext uri="{FF2B5EF4-FFF2-40B4-BE49-F238E27FC236}">
                <a16:creationId xmlns:a16="http://schemas.microsoft.com/office/drawing/2014/main" id="{51287287-98C1-6D8C-388F-30E34D4B495B}"/>
              </a:ext>
              <a:ext uri="{C183D7F6-B498-43B3-948B-1728B52AA6E4}">
                <adec:decorative xmlns:adec="http://schemas.microsoft.com/office/drawing/2017/decorative" val="1"/>
              </a:ext>
            </a:extLst>
          </p:cNvPr>
          <p:cNvSpPr/>
          <p:nvPr/>
        </p:nvSpPr>
        <p:spPr>
          <a:xfrm rot="5400000">
            <a:off x="8787983" y="5365219"/>
            <a:ext cx="613317" cy="251885"/>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
        <p:nvSpPr>
          <p:cNvPr id="14" name="Arrow: Left 13">
            <a:extLst>
              <a:ext uri="{FF2B5EF4-FFF2-40B4-BE49-F238E27FC236}">
                <a16:creationId xmlns:a16="http://schemas.microsoft.com/office/drawing/2014/main" id="{3C76FCB0-0756-BF92-CA98-0A0358387483}"/>
              </a:ext>
              <a:ext uri="{C183D7F6-B498-43B3-948B-1728B52AA6E4}">
                <adec:decorative xmlns:adec="http://schemas.microsoft.com/office/drawing/2017/decorative" val="1"/>
              </a:ext>
            </a:extLst>
          </p:cNvPr>
          <p:cNvSpPr/>
          <p:nvPr/>
        </p:nvSpPr>
        <p:spPr>
          <a:xfrm rot="5400000">
            <a:off x="9387426" y="5365218"/>
            <a:ext cx="613317" cy="251885"/>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
        <p:nvSpPr>
          <p:cNvPr id="15" name="Arrow: Left 14">
            <a:extLst>
              <a:ext uri="{FF2B5EF4-FFF2-40B4-BE49-F238E27FC236}">
                <a16:creationId xmlns:a16="http://schemas.microsoft.com/office/drawing/2014/main" id="{A21DED18-E345-E9D4-0D3D-CA92B213ED92}"/>
              </a:ext>
              <a:ext uri="{C183D7F6-B498-43B3-948B-1728B52AA6E4}">
                <adec:decorative xmlns:adec="http://schemas.microsoft.com/office/drawing/2017/decorative" val="1"/>
              </a:ext>
            </a:extLst>
          </p:cNvPr>
          <p:cNvSpPr/>
          <p:nvPr/>
        </p:nvSpPr>
        <p:spPr>
          <a:xfrm rot="10800000">
            <a:off x="1628374" y="1276621"/>
            <a:ext cx="613317" cy="251885"/>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
        <p:nvSpPr>
          <p:cNvPr id="16" name="Arrow: Left 15">
            <a:extLst>
              <a:ext uri="{FF2B5EF4-FFF2-40B4-BE49-F238E27FC236}">
                <a16:creationId xmlns:a16="http://schemas.microsoft.com/office/drawing/2014/main" id="{13C830BF-E6F3-BB78-E767-E805DA712CA2}"/>
              </a:ext>
              <a:ext uri="{C183D7F6-B498-43B3-948B-1728B52AA6E4}">
                <adec:decorative xmlns:adec="http://schemas.microsoft.com/office/drawing/2017/decorative" val="1"/>
              </a:ext>
            </a:extLst>
          </p:cNvPr>
          <p:cNvSpPr/>
          <p:nvPr/>
        </p:nvSpPr>
        <p:spPr>
          <a:xfrm rot="10800000">
            <a:off x="1620584" y="1787603"/>
            <a:ext cx="613317" cy="251885"/>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
        <p:nvSpPr>
          <p:cNvPr id="17" name="Arrow: Left 16">
            <a:extLst>
              <a:ext uri="{FF2B5EF4-FFF2-40B4-BE49-F238E27FC236}">
                <a16:creationId xmlns:a16="http://schemas.microsoft.com/office/drawing/2014/main" id="{26533C11-BF00-59AF-FD30-5D13F4A2182B}"/>
              </a:ext>
              <a:ext uri="{C183D7F6-B498-43B3-948B-1728B52AA6E4}">
                <adec:decorative xmlns:adec="http://schemas.microsoft.com/office/drawing/2017/decorative" val="1"/>
              </a:ext>
            </a:extLst>
          </p:cNvPr>
          <p:cNvSpPr/>
          <p:nvPr/>
        </p:nvSpPr>
        <p:spPr>
          <a:xfrm rot="10800000">
            <a:off x="1665454" y="3823330"/>
            <a:ext cx="613317" cy="251885"/>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
        <p:nvSpPr>
          <p:cNvPr id="18" name="Arrow: Left 17">
            <a:extLst>
              <a:ext uri="{FF2B5EF4-FFF2-40B4-BE49-F238E27FC236}">
                <a16:creationId xmlns:a16="http://schemas.microsoft.com/office/drawing/2014/main" id="{8D9D122C-FDE9-E3D2-68C2-B1D2BF94B25B}"/>
              </a:ext>
              <a:ext uri="{C183D7F6-B498-43B3-948B-1728B52AA6E4}">
                <adec:decorative xmlns:adec="http://schemas.microsoft.com/office/drawing/2017/decorative" val="1"/>
              </a:ext>
            </a:extLst>
          </p:cNvPr>
          <p:cNvSpPr/>
          <p:nvPr/>
        </p:nvSpPr>
        <p:spPr>
          <a:xfrm rot="10800000">
            <a:off x="1665454" y="4396740"/>
            <a:ext cx="613317" cy="251885"/>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pic>
        <p:nvPicPr>
          <p:cNvPr id="20" name="Picture 19" descr="Sort options including Relevance, Institution and Value">
            <a:extLst>
              <a:ext uri="{FF2B5EF4-FFF2-40B4-BE49-F238E27FC236}">
                <a16:creationId xmlns:a16="http://schemas.microsoft.com/office/drawing/2014/main" id="{BFC7C42F-85E4-AAE6-5E77-E94D8A7018CF}"/>
              </a:ext>
            </a:extLst>
          </p:cNvPr>
          <p:cNvPicPr>
            <a:picLocks noChangeAspect="1"/>
          </p:cNvPicPr>
          <p:nvPr/>
        </p:nvPicPr>
        <p:blipFill>
          <a:blip r:embed="rId4"/>
          <a:stretch>
            <a:fillRect/>
          </a:stretch>
        </p:blipFill>
        <p:spPr>
          <a:xfrm>
            <a:off x="6741147" y="762517"/>
            <a:ext cx="1295467" cy="939848"/>
          </a:xfrm>
          <a:prstGeom prst="rect">
            <a:avLst/>
          </a:prstGeom>
          <a:ln w="38100">
            <a:solidFill>
              <a:srgbClr val="B175E1"/>
            </a:solidFill>
          </a:ln>
        </p:spPr>
      </p:pic>
      <p:cxnSp>
        <p:nvCxnSpPr>
          <p:cNvPr id="21" name="Straight Arrow Connector 20">
            <a:extLst>
              <a:ext uri="{FF2B5EF4-FFF2-40B4-BE49-F238E27FC236}">
                <a16:creationId xmlns:a16="http://schemas.microsoft.com/office/drawing/2014/main" id="{86003AAF-C614-16B5-D9F5-2F462814C3AC}"/>
              </a:ext>
              <a:ext uri="{C183D7F6-B498-43B3-948B-1728B52AA6E4}">
                <adec:decorative xmlns:adec="http://schemas.microsoft.com/office/drawing/2017/decorative" val="1"/>
              </a:ext>
            </a:extLst>
          </p:cNvPr>
          <p:cNvCxnSpPr>
            <a:cxnSpLocks/>
          </p:cNvCxnSpPr>
          <p:nvPr/>
        </p:nvCxnSpPr>
        <p:spPr>
          <a:xfrm flipV="1">
            <a:off x="5398122" y="878770"/>
            <a:ext cx="1343025" cy="397851"/>
          </a:xfrm>
          <a:prstGeom prst="straightConnector1">
            <a:avLst/>
          </a:prstGeom>
          <a:ln w="38100">
            <a:solidFill>
              <a:srgbClr val="B175E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54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a:xfrm>
            <a:off x="550864" y="335619"/>
            <a:ext cx="8281986" cy="251885"/>
          </a:xfrm>
        </p:spPr>
        <p:txBody>
          <a:bodyPr/>
          <a:lstStyle/>
          <a:p>
            <a:r>
              <a:rPr lang="en-US" dirty="0" err="1">
                <a:solidFill>
                  <a:schemeClr val="tx1"/>
                </a:solidFill>
              </a:rPr>
              <a:t>Subvenciones</a:t>
            </a:r>
            <a:r>
              <a:rPr lang="en-US" dirty="0">
                <a:solidFill>
                  <a:schemeClr val="tx1"/>
                </a:solidFill>
              </a:rPr>
              <a:t> </a:t>
            </a:r>
            <a:r>
              <a:rPr lang="en-US" dirty="0" err="1">
                <a:solidFill>
                  <a:schemeClr val="tx1"/>
                </a:solidFill>
              </a:rPr>
              <a:t>concedidas</a:t>
            </a:r>
            <a:r>
              <a:rPr lang="en-US" dirty="0">
                <a:solidFill>
                  <a:schemeClr val="tx1"/>
                </a:solidFill>
              </a:rPr>
              <a:t> – </a:t>
            </a:r>
            <a:r>
              <a:rPr lang="en-US" dirty="0" err="1">
                <a:solidFill>
                  <a:schemeClr val="tx1"/>
                </a:solidFill>
              </a:rPr>
              <a:t>Detalles</a:t>
            </a:r>
            <a:r>
              <a:rPr lang="en-US" dirty="0">
                <a:solidFill>
                  <a:schemeClr val="tx1"/>
                </a:solidFill>
              </a:rPr>
              <a:t> </a:t>
            </a:r>
            <a:r>
              <a:rPr lang="en-US" dirty="0" err="1">
                <a:solidFill>
                  <a:schemeClr val="tx1"/>
                </a:solidFill>
              </a:rPr>
              <a:t>completos</a:t>
            </a:r>
            <a:endParaRPr lang="en-US" dirty="0">
              <a:solidFill>
                <a:schemeClr val="tx1"/>
              </a:solidFill>
            </a:endParaRPr>
          </a:p>
        </p:txBody>
      </p:sp>
      <p:pic>
        <p:nvPicPr>
          <p:cNvPr id="10" name="Picture 9" descr="Title of an Awarded Grant from the results page with the title highlight. Click on the title to go to Full Details for the record.">
            <a:extLst>
              <a:ext uri="{FF2B5EF4-FFF2-40B4-BE49-F238E27FC236}">
                <a16:creationId xmlns:a16="http://schemas.microsoft.com/office/drawing/2014/main" id="{B4ABC082-E16F-275C-E703-C87903EC504F}"/>
              </a:ext>
            </a:extLst>
          </p:cNvPr>
          <p:cNvPicPr>
            <a:picLocks noChangeAspect="1"/>
          </p:cNvPicPr>
          <p:nvPr/>
        </p:nvPicPr>
        <p:blipFill>
          <a:blip r:embed="rId3"/>
          <a:stretch>
            <a:fillRect/>
          </a:stretch>
        </p:blipFill>
        <p:spPr>
          <a:xfrm>
            <a:off x="253142" y="2441483"/>
            <a:ext cx="4913246" cy="960483"/>
          </a:xfrm>
          <a:prstGeom prst="rect">
            <a:avLst/>
          </a:prstGeom>
        </p:spPr>
      </p:pic>
      <p:sp>
        <p:nvSpPr>
          <p:cNvPr id="3" name="TextBox 2">
            <a:extLst>
              <a:ext uri="{FF2B5EF4-FFF2-40B4-BE49-F238E27FC236}">
                <a16:creationId xmlns:a16="http://schemas.microsoft.com/office/drawing/2014/main" id="{4B0F9541-439F-B109-03D4-AE2DBA62C248}"/>
              </a:ext>
            </a:extLst>
          </p:cNvPr>
          <p:cNvSpPr txBox="1"/>
          <p:nvPr/>
        </p:nvSpPr>
        <p:spPr>
          <a:xfrm>
            <a:off x="5914417" y="1634247"/>
            <a:ext cx="4913246" cy="2568102"/>
          </a:xfrm>
          <a:prstGeom prst="rect">
            <a:avLst/>
          </a:prstGeom>
          <a:solidFill>
            <a:schemeClr val="bg1"/>
          </a:solidFill>
          <a:ln>
            <a:solidFill>
              <a:schemeClr val="accent2"/>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Full Details provides Grant Title, Funder, Dates, Amount of the grant, Investigators, Institutional Departments, and Main Institution.  Abstracts may also be included. </a:t>
            </a:r>
            <a:endParaRPr lang="en-US" dirty="0"/>
          </a:p>
        </p:txBody>
      </p:sp>
      <p:pic>
        <p:nvPicPr>
          <p:cNvPr id="8" name="Picture 7" descr="Full Details of awarded grant with  Grant Title, Funder, Dates, Amount of the grant, Investigators, Institutional Departments, and Main Institution.  ">
            <a:extLst>
              <a:ext uri="{FF2B5EF4-FFF2-40B4-BE49-F238E27FC236}">
                <a16:creationId xmlns:a16="http://schemas.microsoft.com/office/drawing/2014/main" id="{DD57C032-6C1B-5AA6-FF9C-21750F7A1EE2}"/>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437849" y="1203233"/>
            <a:ext cx="6284351" cy="4397467"/>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36901F8D-B4FF-60CA-A4A4-6E84C46B2EE8}"/>
              </a:ext>
              <a:ext uri="{C183D7F6-B498-43B3-948B-1728B52AA6E4}">
                <adec:decorative xmlns:adec="http://schemas.microsoft.com/office/drawing/2017/decorative" val="1"/>
              </a:ext>
            </a:extLst>
          </p:cNvPr>
          <p:cNvSpPr/>
          <p:nvPr/>
        </p:nvSpPr>
        <p:spPr>
          <a:xfrm>
            <a:off x="6210300" y="2331174"/>
            <a:ext cx="1104900" cy="3136176"/>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12" name="Arrow: Left 11">
            <a:extLst>
              <a:ext uri="{FF2B5EF4-FFF2-40B4-BE49-F238E27FC236}">
                <a16:creationId xmlns:a16="http://schemas.microsoft.com/office/drawing/2014/main" id="{3E4A235C-C24B-78A8-43A0-9F8E7AEA361A}"/>
              </a:ext>
              <a:ext uri="{C183D7F6-B498-43B3-948B-1728B52AA6E4}">
                <adec:decorative xmlns:adec="http://schemas.microsoft.com/office/drawing/2017/decorative" val="1"/>
              </a:ext>
            </a:extLst>
          </p:cNvPr>
          <p:cNvSpPr/>
          <p:nvPr/>
        </p:nvSpPr>
        <p:spPr>
          <a:xfrm rot="10800000">
            <a:off x="5063708" y="2795781"/>
            <a:ext cx="613317" cy="251885"/>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2441676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p:txBody>
          <a:bodyPr/>
          <a:lstStyle/>
          <a:p>
            <a:r>
              <a:rPr lang="es-ES" dirty="0">
                <a:solidFill>
                  <a:schemeClr val="tx1"/>
                </a:solidFill>
              </a:rPr>
              <a:t>Subvenciones concedidas – Búsqueda de palabras clave</a:t>
            </a:r>
            <a:endParaRPr lang="en-US" dirty="0">
              <a:solidFill>
                <a:schemeClr val="tx1"/>
              </a:solidFill>
            </a:endParaRPr>
          </a:p>
        </p:txBody>
      </p:sp>
      <p:sp>
        <p:nvSpPr>
          <p:cNvPr id="4" name="TextBox 3">
            <a:extLst>
              <a:ext uri="{FF2B5EF4-FFF2-40B4-BE49-F238E27FC236}">
                <a16:creationId xmlns:a16="http://schemas.microsoft.com/office/drawing/2014/main" id="{D79006B7-5043-ABEC-C155-5F6570E53DE0}"/>
              </a:ext>
            </a:extLst>
          </p:cNvPr>
          <p:cNvSpPr txBox="1"/>
          <p:nvPr/>
        </p:nvSpPr>
        <p:spPr>
          <a:xfrm>
            <a:off x="2208179" y="2568102"/>
            <a:ext cx="6819089" cy="690664"/>
          </a:xfrm>
          <a:prstGeom prst="rect">
            <a:avLst/>
          </a:prstGeom>
          <a:solidFill>
            <a:schemeClr val="bg1"/>
          </a:solidFill>
          <a:ln>
            <a:solidFill>
              <a:schemeClr val="accent2"/>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Basic Search will search Awarded Grants by selecting Awarded Grants on the main menu </a:t>
            </a:r>
            <a:endParaRPr lang="en-US" dirty="0"/>
          </a:p>
        </p:txBody>
      </p:sp>
      <p:pic>
        <p:nvPicPr>
          <p:cNvPr id="14" name="Picture 13" descr="Awarded Grants tab in main menu">
            <a:extLst>
              <a:ext uri="{FF2B5EF4-FFF2-40B4-BE49-F238E27FC236}">
                <a16:creationId xmlns:a16="http://schemas.microsoft.com/office/drawing/2014/main" id="{E1B304FC-BB88-AB56-D41B-EFE6D534B232}"/>
              </a:ext>
            </a:extLst>
          </p:cNvPr>
          <p:cNvPicPr>
            <a:picLocks noChangeAspect="1"/>
          </p:cNvPicPr>
          <p:nvPr/>
        </p:nvPicPr>
        <p:blipFill>
          <a:blip r:embed="rId3"/>
          <a:stretch>
            <a:fillRect/>
          </a:stretch>
        </p:blipFill>
        <p:spPr>
          <a:xfrm>
            <a:off x="637940" y="1875330"/>
            <a:ext cx="10916119" cy="2039910"/>
          </a:xfrm>
          <a:prstGeom prst="rect">
            <a:avLst/>
          </a:prstGeom>
          <a:ln>
            <a:solidFill>
              <a:schemeClr val="tx1"/>
            </a:solidFill>
          </a:ln>
          <a:effectLst>
            <a:outerShdw blurRad="50800" dist="38100" dir="2700000" algn="tl" rotWithShape="0">
              <a:prstClr val="black">
                <a:alpha val="40000"/>
              </a:prstClr>
            </a:outerShdw>
          </a:effectLst>
        </p:spPr>
      </p:pic>
      <p:sp>
        <p:nvSpPr>
          <p:cNvPr id="15" name="Arrow: Left 14" descr="Arrow pointing to basic keyword search box">
            <a:extLst>
              <a:ext uri="{FF2B5EF4-FFF2-40B4-BE49-F238E27FC236}">
                <a16:creationId xmlns:a16="http://schemas.microsoft.com/office/drawing/2014/main" id="{A5C3E823-68E0-B030-8ED1-3123E23E4D81}"/>
              </a:ext>
              <a:ext uri="{C183D7F6-B498-43B3-948B-1728B52AA6E4}">
                <adec:decorative xmlns:adec="http://schemas.microsoft.com/office/drawing/2017/decorative" val="0"/>
              </a:ext>
            </a:extLst>
          </p:cNvPr>
          <p:cNvSpPr/>
          <p:nvPr/>
        </p:nvSpPr>
        <p:spPr>
          <a:xfrm rot="5400000">
            <a:off x="928691" y="3693909"/>
            <a:ext cx="895865" cy="272611"/>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
        <p:nvSpPr>
          <p:cNvPr id="3" name="Rectangle 2">
            <a:extLst>
              <a:ext uri="{FF2B5EF4-FFF2-40B4-BE49-F238E27FC236}">
                <a16:creationId xmlns:a16="http://schemas.microsoft.com/office/drawing/2014/main" id="{F8C8BCFA-5F25-329C-8032-92B350510640}"/>
              </a:ext>
              <a:ext uri="{C183D7F6-B498-43B3-948B-1728B52AA6E4}">
                <adec:decorative xmlns:adec="http://schemas.microsoft.com/office/drawing/2017/decorative" val="1"/>
              </a:ext>
            </a:extLst>
          </p:cNvPr>
          <p:cNvSpPr/>
          <p:nvPr/>
        </p:nvSpPr>
        <p:spPr>
          <a:xfrm>
            <a:off x="5133440" y="1875330"/>
            <a:ext cx="1821838" cy="585768"/>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1991602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ABD592-33B6-5171-2103-98B39F8A4A17}"/>
              </a:ext>
            </a:extLst>
          </p:cNvPr>
          <p:cNvSpPr txBox="1"/>
          <p:nvPr/>
        </p:nvSpPr>
        <p:spPr>
          <a:xfrm>
            <a:off x="749030" y="1414305"/>
            <a:ext cx="6706714" cy="1743003"/>
          </a:xfrm>
          <a:prstGeom prst="rect">
            <a:avLst/>
          </a:prstGeom>
          <a:solidFill>
            <a:schemeClr val="bg1"/>
          </a:solidFill>
          <a:ln>
            <a:solidFill>
              <a:schemeClr val="accent2"/>
            </a:solidFill>
          </a:ln>
        </p:spPr>
        <p:txBody>
          <a:bodyPr wrap="square" rtlCol="0">
            <a:noAutofit/>
          </a:bodyPr>
          <a:lstStyle/>
          <a:p>
            <a:r>
              <a:rPr lang="en-US" i="0" dirty="0"/>
              <a:t>Note in this list of results we see an Awarded Grant with 3 awards. The link will take you to rich award details including sub-components and the chronology of recurring awards, as well the full details of each sub-component with abstracts where available. </a:t>
            </a:r>
          </a:p>
        </p:txBody>
      </p:sp>
      <p:pic>
        <p:nvPicPr>
          <p:cNvPr id="25" name="Picture 24" descr="Results list. One results shows a link to 3 awards">
            <a:extLst>
              <a:ext uri="{FF2B5EF4-FFF2-40B4-BE49-F238E27FC236}">
                <a16:creationId xmlns:a16="http://schemas.microsoft.com/office/drawing/2014/main" id="{6CE6C4AF-8764-AD3C-F2F6-44AF3FDBE258}"/>
              </a:ext>
            </a:extLst>
          </p:cNvPr>
          <p:cNvPicPr>
            <a:picLocks noChangeAspect="1"/>
          </p:cNvPicPr>
          <p:nvPr/>
        </p:nvPicPr>
        <p:blipFill>
          <a:blip r:embed="rId3"/>
          <a:stretch>
            <a:fillRect/>
          </a:stretch>
        </p:blipFill>
        <p:spPr>
          <a:xfrm>
            <a:off x="303214" y="1277429"/>
            <a:ext cx="7321926" cy="241947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p:txBody>
          <a:bodyPr/>
          <a:lstStyle/>
          <a:p>
            <a:r>
              <a:rPr lang="es-ES" dirty="0">
                <a:solidFill>
                  <a:schemeClr val="tx1"/>
                </a:solidFill>
              </a:rPr>
              <a:t>Subvenciones concedidas – Resultados de palabras clave</a:t>
            </a:r>
            <a:endParaRPr lang="en-US" dirty="0">
              <a:solidFill>
                <a:schemeClr val="tx1"/>
              </a:solidFill>
            </a:endParaRPr>
          </a:p>
        </p:txBody>
      </p:sp>
      <p:pic>
        <p:nvPicPr>
          <p:cNvPr id="18" name="Picture 17" descr="Number of results from search shows 1,385">
            <a:extLst>
              <a:ext uri="{FF2B5EF4-FFF2-40B4-BE49-F238E27FC236}">
                <a16:creationId xmlns:a16="http://schemas.microsoft.com/office/drawing/2014/main" id="{D6AEC5A0-59AA-FA8F-BFE6-F274B17FB3EC}"/>
              </a:ext>
            </a:extLst>
          </p:cNvPr>
          <p:cNvPicPr>
            <a:picLocks noChangeAspect="1"/>
          </p:cNvPicPr>
          <p:nvPr/>
        </p:nvPicPr>
        <p:blipFill>
          <a:blip r:embed="rId4"/>
          <a:stretch>
            <a:fillRect/>
          </a:stretch>
        </p:blipFill>
        <p:spPr>
          <a:xfrm>
            <a:off x="303214" y="1000771"/>
            <a:ext cx="7321926" cy="355415"/>
          </a:xfrm>
          <a:prstGeom prst="rect">
            <a:avLst/>
          </a:prstGeom>
          <a:ln>
            <a:solidFill>
              <a:schemeClr val="tx1"/>
            </a:solidFill>
          </a:ln>
          <a:effectLst>
            <a:outerShdw blurRad="50800" dist="38100" dir="2700000" algn="tl" rotWithShape="0">
              <a:prstClr val="black">
                <a:alpha val="40000"/>
              </a:prstClr>
            </a:outerShdw>
          </a:effectLst>
        </p:spPr>
      </p:pic>
      <p:pic>
        <p:nvPicPr>
          <p:cNvPr id="21" name="Picture 20" descr="Sub-components and the chronology of recurring awards">
            <a:extLst>
              <a:ext uri="{FF2B5EF4-FFF2-40B4-BE49-F238E27FC236}">
                <a16:creationId xmlns:a16="http://schemas.microsoft.com/office/drawing/2014/main" id="{0650923E-7E5D-95B9-E0FA-DF4E0D56B67C}"/>
              </a:ext>
            </a:extLst>
          </p:cNvPr>
          <p:cNvPicPr>
            <a:picLocks noChangeAspect="1"/>
          </p:cNvPicPr>
          <p:nvPr/>
        </p:nvPicPr>
        <p:blipFill>
          <a:blip r:embed="rId5"/>
          <a:stretch>
            <a:fillRect/>
          </a:stretch>
        </p:blipFill>
        <p:spPr>
          <a:xfrm>
            <a:off x="2005908" y="3445928"/>
            <a:ext cx="6394161" cy="1592668"/>
          </a:xfrm>
          <a:prstGeom prst="rect">
            <a:avLst/>
          </a:prstGeom>
          <a:ln>
            <a:solidFill>
              <a:schemeClr val="tx1"/>
            </a:solidFill>
          </a:ln>
          <a:effectLst>
            <a:outerShdw blurRad="50800" dist="38100" dir="2700000" algn="tl" rotWithShape="0">
              <a:prstClr val="black">
                <a:alpha val="40000"/>
              </a:prstClr>
            </a:outerShdw>
          </a:effectLst>
        </p:spPr>
      </p:pic>
      <p:pic>
        <p:nvPicPr>
          <p:cNvPr id="23" name="Picture 22" descr="Full details of sub-component with abstract">
            <a:extLst>
              <a:ext uri="{FF2B5EF4-FFF2-40B4-BE49-F238E27FC236}">
                <a16:creationId xmlns:a16="http://schemas.microsoft.com/office/drawing/2014/main" id="{B22ED79B-EA4E-A676-2C69-95E5B0A5FFFD}"/>
              </a:ext>
            </a:extLst>
          </p:cNvPr>
          <p:cNvPicPr>
            <a:picLocks noChangeAspect="1"/>
          </p:cNvPicPr>
          <p:nvPr/>
        </p:nvPicPr>
        <p:blipFill>
          <a:blip r:embed="rId6"/>
          <a:stretch>
            <a:fillRect/>
          </a:stretch>
        </p:blipFill>
        <p:spPr>
          <a:xfrm>
            <a:off x="7455744" y="4256757"/>
            <a:ext cx="3712214" cy="2419474"/>
          </a:xfrm>
          <a:prstGeom prst="rect">
            <a:avLst/>
          </a:prstGeom>
          <a:ln>
            <a:solidFill>
              <a:schemeClr val="tx1"/>
            </a:solidFill>
          </a:ln>
          <a:effectLst>
            <a:outerShdw blurRad="50800" dist="38100" dir="2700000" algn="tl" rotWithShape="0">
              <a:prstClr val="black">
                <a:alpha val="40000"/>
              </a:prstClr>
            </a:outerShdw>
          </a:effectLst>
        </p:spPr>
      </p:pic>
      <p:sp>
        <p:nvSpPr>
          <p:cNvPr id="28" name="Arrow: Left 27">
            <a:extLst>
              <a:ext uri="{FF2B5EF4-FFF2-40B4-BE49-F238E27FC236}">
                <a16:creationId xmlns:a16="http://schemas.microsoft.com/office/drawing/2014/main" id="{518F1B0C-AD99-FA4E-675E-43FC78C9590B}"/>
              </a:ext>
              <a:ext uri="{C183D7F6-B498-43B3-948B-1728B52AA6E4}">
                <adec:decorative xmlns:adec="http://schemas.microsoft.com/office/drawing/2017/decorative" val="1"/>
              </a:ext>
            </a:extLst>
          </p:cNvPr>
          <p:cNvSpPr/>
          <p:nvPr/>
        </p:nvSpPr>
        <p:spPr>
          <a:xfrm rot="11616010">
            <a:off x="5399555" y="3993065"/>
            <a:ext cx="2049661" cy="209774"/>
          </a:xfrm>
          <a:prstGeom prst="leftArrow">
            <a:avLst>
              <a:gd name="adj1" fmla="val 50000"/>
              <a:gd name="adj2" fmla="val 50000"/>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
        <p:nvSpPr>
          <p:cNvPr id="19" name="Arrow: Left 18">
            <a:extLst>
              <a:ext uri="{FF2B5EF4-FFF2-40B4-BE49-F238E27FC236}">
                <a16:creationId xmlns:a16="http://schemas.microsoft.com/office/drawing/2014/main" id="{2E7DBE48-BAAF-81CF-C6B1-3725D157431B}"/>
              </a:ext>
              <a:ext uri="{C183D7F6-B498-43B3-948B-1728B52AA6E4}">
                <adec:decorative xmlns:adec="http://schemas.microsoft.com/office/drawing/2017/decorative" val="1"/>
              </a:ext>
            </a:extLst>
          </p:cNvPr>
          <p:cNvSpPr/>
          <p:nvPr/>
        </p:nvSpPr>
        <p:spPr>
          <a:xfrm rot="10800000">
            <a:off x="870847" y="3488933"/>
            <a:ext cx="1234178" cy="183097"/>
          </a:xfrm>
          <a:prstGeom prst="leftArrow">
            <a:avLst>
              <a:gd name="adj1" fmla="val 50000"/>
              <a:gd name="adj2" fmla="val 50000"/>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24862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p:txBody>
          <a:bodyPr/>
          <a:lstStyle/>
          <a:p>
            <a:r>
              <a:rPr lang="en-US" dirty="0" err="1">
                <a:solidFill>
                  <a:schemeClr val="tx1"/>
                </a:solidFill>
              </a:rPr>
              <a:t>Subvenciones</a:t>
            </a:r>
            <a:r>
              <a:rPr lang="en-US" dirty="0">
                <a:solidFill>
                  <a:schemeClr val="tx1"/>
                </a:solidFill>
              </a:rPr>
              <a:t> </a:t>
            </a:r>
            <a:r>
              <a:rPr lang="en-US" dirty="0" err="1">
                <a:solidFill>
                  <a:schemeClr val="tx1"/>
                </a:solidFill>
              </a:rPr>
              <a:t>concedidas</a:t>
            </a:r>
            <a:r>
              <a:rPr lang="en-US" dirty="0">
                <a:solidFill>
                  <a:schemeClr val="tx1"/>
                </a:solidFill>
              </a:rPr>
              <a:t> – Búsqueda avanzada</a:t>
            </a:r>
          </a:p>
        </p:txBody>
      </p:sp>
      <p:pic>
        <p:nvPicPr>
          <p:cNvPr id="11" name="Picture 10" descr="Basic search box for Awarded Grants">
            <a:extLst>
              <a:ext uri="{FF2B5EF4-FFF2-40B4-BE49-F238E27FC236}">
                <a16:creationId xmlns:a16="http://schemas.microsoft.com/office/drawing/2014/main" id="{75649526-F9B6-31A2-6B82-2426BC5FAD74}"/>
              </a:ext>
            </a:extLst>
          </p:cNvPr>
          <p:cNvPicPr>
            <a:picLocks noChangeAspect="1"/>
          </p:cNvPicPr>
          <p:nvPr/>
        </p:nvPicPr>
        <p:blipFill>
          <a:blip r:embed="rId3"/>
          <a:stretch>
            <a:fillRect/>
          </a:stretch>
        </p:blipFill>
        <p:spPr>
          <a:xfrm>
            <a:off x="590081" y="1591534"/>
            <a:ext cx="10916119" cy="1976797"/>
          </a:xfrm>
          <a:prstGeom prst="rect">
            <a:avLst/>
          </a:prstGeom>
          <a:ln>
            <a:solidFill>
              <a:schemeClr val="tx1"/>
            </a:solidFill>
          </a:ln>
          <a:effectLst>
            <a:outerShdw blurRad="50800" dist="38100" dir="2700000" algn="tl" rotWithShape="0">
              <a:prstClr val="black">
                <a:alpha val="40000"/>
              </a:prstClr>
            </a:outerShdw>
          </a:effectLst>
        </p:spPr>
      </p:pic>
      <p:sp>
        <p:nvSpPr>
          <p:cNvPr id="17" name="Rectangle 16" descr="Advanced Search link">
            <a:extLst>
              <a:ext uri="{FF2B5EF4-FFF2-40B4-BE49-F238E27FC236}">
                <a16:creationId xmlns:a16="http://schemas.microsoft.com/office/drawing/2014/main" id="{1547962C-3F48-C41E-6E6B-76B0EE9AC0F7}"/>
              </a:ext>
            </a:extLst>
          </p:cNvPr>
          <p:cNvSpPr/>
          <p:nvPr/>
        </p:nvSpPr>
        <p:spPr>
          <a:xfrm>
            <a:off x="8832850" y="3229127"/>
            <a:ext cx="2154458" cy="343215"/>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3562110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a:xfrm>
            <a:off x="550863" y="368828"/>
            <a:ext cx="10552565" cy="259433"/>
          </a:xfrm>
        </p:spPr>
        <p:txBody>
          <a:bodyPr/>
          <a:lstStyle/>
          <a:p>
            <a:r>
              <a:rPr lang="es-ES" dirty="0">
                <a:solidFill>
                  <a:schemeClr val="tx1"/>
                </a:solidFill>
              </a:rPr>
              <a:t>Subvenciones concedidas – Opciones de búsqueda avanzada</a:t>
            </a:r>
            <a:endParaRPr lang="en-US" dirty="0">
              <a:solidFill>
                <a:schemeClr val="tx1"/>
              </a:solidFill>
            </a:endParaRPr>
          </a:p>
        </p:txBody>
      </p:sp>
      <p:sp>
        <p:nvSpPr>
          <p:cNvPr id="3" name="TextBox 2">
            <a:extLst>
              <a:ext uri="{FF2B5EF4-FFF2-40B4-BE49-F238E27FC236}">
                <a16:creationId xmlns:a16="http://schemas.microsoft.com/office/drawing/2014/main" id="{F259D7F7-C1FA-361C-D85E-661A7A3A7564}"/>
              </a:ext>
            </a:extLst>
          </p:cNvPr>
          <p:cNvSpPr txBox="1"/>
          <p:nvPr/>
        </p:nvSpPr>
        <p:spPr>
          <a:xfrm>
            <a:off x="1906621" y="1929781"/>
            <a:ext cx="6118698" cy="1902917"/>
          </a:xfrm>
          <a:prstGeom prst="rect">
            <a:avLst/>
          </a:prstGeom>
          <a:solidFill>
            <a:schemeClr val="bg1"/>
          </a:solidFill>
          <a:ln>
            <a:solidFill>
              <a:schemeClr val="accent2"/>
            </a:solidFill>
          </a:ln>
        </p:spPr>
        <p:txBody>
          <a:bodyPr wrap="square" rtlCol="0">
            <a:noAutofit/>
          </a:bodyPr>
          <a:lstStyle/>
          <a:p>
            <a:r>
              <a:rPr lang="en-US"/>
              <a:t>In Advanced Search, searchable fields include All Fields, Title, Investigator, Award Year, Funder, Institution, Reference ID, and Award Value.  In award value, you can specify the currency, and more than or less than values, and whether you want to include unspecified amounts.</a:t>
            </a:r>
            <a:endParaRPr lang="en-US" dirty="0"/>
          </a:p>
        </p:txBody>
      </p:sp>
      <p:pic>
        <p:nvPicPr>
          <p:cNvPr id="11" name="Picture 10">
            <a:extLst>
              <a:ext uri="{FF2B5EF4-FFF2-40B4-BE49-F238E27FC236}">
                <a16:creationId xmlns:a16="http://schemas.microsoft.com/office/drawing/2014/main" id="{8ABB9140-24E2-4E62-EF71-1784BBD56C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25353" y="851013"/>
            <a:ext cx="8617393" cy="5378726"/>
          </a:xfrm>
          <a:prstGeom prst="rect">
            <a:avLst/>
          </a:prstGeom>
          <a:ln>
            <a:solidFill>
              <a:schemeClr val="tx1"/>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093F63EB-848D-7EF9-C27E-58E00C714646}"/>
              </a:ext>
              <a:ext uri="{C183D7F6-B498-43B3-948B-1728B52AA6E4}">
                <adec:decorative xmlns:adec="http://schemas.microsoft.com/office/drawing/2017/decorative" val="1"/>
              </a:ext>
            </a:extLst>
          </p:cNvPr>
          <p:cNvSpPr/>
          <p:nvPr/>
        </p:nvSpPr>
        <p:spPr>
          <a:xfrm>
            <a:off x="1412788" y="1704924"/>
            <a:ext cx="1520825" cy="3219298"/>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14" name="Arrow: Left 13">
            <a:extLst>
              <a:ext uri="{FF2B5EF4-FFF2-40B4-BE49-F238E27FC236}">
                <a16:creationId xmlns:a16="http://schemas.microsoft.com/office/drawing/2014/main" id="{B587A870-0B40-818F-8F45-802E1E03A710}"/>
              </a:ext>
              <a:ext uri="{C183D7F6-B498-43B3-948B-1728B52AA6E4}">
                <adec:decorative xmlns:adec="http://schemas.microsoft.com/office/drawing/2017/decorative" val="1"/>
              </a:ext>
            </a:extLst>
          </p:cNvPr>
          <p:cNvSpPr/>
          <p:nvPr/>
        </p:nvSpPr>
        <p:spPr>
          <a:xfrm>
            <a:off x="5789341" y="4577715"/>
            <a:ext cx="613317" cy="251885"/>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3096527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BFB8B0A-5583-480F-C856-3A87C2BF4FFF}"/>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7612" b="27612"/>
          <a:stretch/>
        </p:blipFill>
        <p:spPr/>
      </p:pic>
      <p:sp>
        <p:nvSpPr>
          <p:cNvPr id="6" name="Text Placeholder 5">
            <a:extLst>
              <a:ext uri="{FF2B5EF4-FFF2-40B4-BE49-F238E27FC236}">
                <a16:creationId xmlns:a16="http://schemas.microsoft.com/office/drawing/2014/main" id="{FC70859B-E001-B4D0-E250-FD13567AD8D8}"/>
              </a:ext>
            </a:extLst>
          </p:cNvPr>
          <p:cNvSpPr>
            <a:spLocks noGrp="1"/>
          </p:cNvSpPr>
          <p:nvPr>
            <p:ph type="title" idx="4294967295"/>
          </p:nvPr>
        </p:nvSpPr>
        <p:spPr>
          <a:xfrm>
            <a:off x="1487488" y="2500313"/>
            <a:ext cx="9217025" cy="1030287"/>
          </a:xfrm>
          <a:prstGeom prst="rect">
            <a:avLst/>
          </a:prstGeom>
          <a:noFill/>
          <a:ln>
            <a:noFill/>
            <a:prstDash/>
          </a:ln>
          <a:effectLst/>
        </p:spPr>
        <p:txBody>
          <a:bodyPr rot="0" spcFirstLastPara="0" vertOverflow="overflow" horzOverflow="overflow" vert="horz" wrap="square" lIns="0" tIns="3600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1"/>
                </a:solidFill>
                <a:effectLst/>
                <a:uLnTx/>
                <a:uFillTx/>
                <a:latin typeface="+mj-lt"/>
                <a:ea typeface="+mn-ea"/>
                <a:cs typeface="+mn-cs"/>
              </a:rPr>
              <a:t>Demo</a:t>
            </a:r>
          </a:p>
        </p:txBody>
      </p:sp>
    </p:spTree>
    <p:extLst>
      <p:ext uri="{BB962C8B-B14F-4D97-AF65-F5344CB8AC3E}">
        <p14:creationId xmlns:p14="http://schemas.microsoft.com/office/powerpoint/2010/main" val="81248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CC046C44-7A76-E9D2-1ED8-C59F219741C7}"/>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US" dirty="0"/>
          </a:p>
        </p:txBody>
      </p:sp>
      <p:pic>
        <p:nvPicPr>
          <p:cNvPr id="5" name="Picture Placeholder 4">
            <a:extLst>
              <a:ext uri="{FF2B5EF4-FFF2-40B4-BE49-F238E27FC236}">
                <a16:creationId xmlns:a16="http://schemas.microsoft.com/office/drawing/2014/main" id="{0B1D992E-B954-7969-6598-97E7C792C668}"/>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27313" r="27313"/>
          <a:stretch/>
        </p:blipFill>
        <p:spPr/>
      </p:pic>
      <p:sp>
        <p:nvSpPr>
          <p:cNvPr id="34" name="Text Placeholder 33">
            <a:extLst>
              <a:ext uri="{FF2B5EF4-FFF2-40B4-BE49-F238E27FC236}">
                <a16:creationId xmlns:a16="http://schemas.microsoft.com/office/drawing/2014/main" id="{992D5F2B-45B2-35CB-1741-639C39C2611A}"/>
              </a:ext>
            </a:extLst>
          </p:cNvPr>
          <p:cNvSpPr>
            <a:spLocks noGrp="1"/>
          </p:cNvSpPr>
          <p:nvPr>
            <p:ph type="title" idx="4294967295"/>
          </p:nvPr>
        </p:nvSpPr>
        <p:spPr>
          <a:xfrm>
            <a:off x="550863" y="909638"/>
            <a:ext cx="2808287" cy="539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lnSpc>
                <a:spcPct val="85000"/>
              </a:lnSpc>
              <a:spcBef>
                <a:spcPts val="900"/>
              </a:spcBef>
              <a:defRPr/>
            </a:pPr>
            <a:r>
              <a:rPr lang="en-US" sz="3600" b="1" dirty="0" err="1">
                <a:solidFill>
                  <a:schemeClr val="tx1"/>
                </a:solidFill>
                <a:ea typeface="+mn-ea"/>
                <a:cs typeface="+mn-cs"/>
              </a:rPr>
              <a:t>Objetivos</a:t>
            </a:r>
            <a:r>
              <a:rPr lang="en-US" sz="3600" b="1" dirty="0">
                <a:solidFill>
                  <a:schemeClr val="tx1"/>
                </a:solidFill>
                <a:ea typeface="+mn-ea"/>
                <a:cs typeface="+mn-cs"/>
              </a:rPr>
              <a:t> de la </a:t>
            </a:r>
            <a:r>
              <a:rPr lang="en-US" sz="3600" b="1" dirty="0" err="1">
                <a:solidFill>
                  <a:schemeClr val="tx1"/>
                </a:solidFill>
                <a:ea typeface="+mn-ea"/>
                <a:cs typeface="+mn-cs"/>
              </a:rPr>
              <a:t>sesión</a:t>
            </a:r>
            <a:endParaRPr kumimoji="0" lang="en-US" sz="3600" b="1" i="0" u="none" strike="noStrike" kern="1200" cap="none" spc="0" normalizeH="0" baseline="0" noProof="0" dirty="0">
              <a:ln>
                <a:noFill/>
              </a:ln>
              <a:solidFill>
                <a:schemeClr val="tx1"/>
              </a:solidFill>
              <a:effectLst/>
              <a:uLnTx/>
              <a:uFillTx/>
              <a:latin typeface="+mj-lt"/>
              <a:ea typeface="+mn-ea"/>
              <a:cs typeface="+mn-cs"/>
            </a:endParaRPr>
          </a:p>
        </p:txBody>
      </p:sp>
      <p:sp>
        <p:nvSpPr>
          <p:cNvPr id="2" name="Text Placeholder 53">
            <a:extLst>
              <a:ext uri="{FF2B5EF4-FFF2-40B4-BE49-F238E27FC236}">
                <a16:creationId xmlns:a16="http://schemas.microsoft.com/office/drawing/2014/main" id="{BAA43C43-D6FB-5B82-E866-81FDC9BDEB37}"/>
              </a:ext>
            </a:extLst>
          </p:cNvPr>
          <p:cNvSpPr>
            <a:spLocks noGrp="1"/>
          </p:cNvSpPr>
          <p:nvPr>
            <p:ph type="body" sz="quarter" idx="13"/>
          </p:nvPr>
        </p:nvSpPr>
        <p:spPr>
          <a:xfrm>
            <a:off x="4428836" y="542179"/>
            <a:ext cx="7504546" cy="5773642"/>
          </a:xfrm>
        </p:spPr>
        <p:txBody>
          <a:bodyPr/>
          <a:lstStyle/>
          <a:p>
            <a:pPr marL="285750" indent="-285750">
              <a:buFont typeface="Arial" panose="020B0604020202020204" pitchFamily="34" charset="0"/>
              <a:buChar char="•"/>
            </a:pPr>
            <a:r>
              <a:rPr lang="es-ES" sz="2400" dirty="0">
                <a:solidFill>
                  <a:schemeClr val="tx1"/>
                </a:solidFill>
              </a:rPr>
              <a:t>Identificar las próximas conferencias y números especiales de revistas</a:t>
            </a:r>
          </a:p>
          <a:p>
            <a:pPr marL="285750" indent="-285750">
              <a:buFont typeface="Arial" panose="020B0604020202020204" pitchFamily="34" charset="0"/>
              <a:buChar char="•"/>
            </a:pPr>
            <a:endParaRPr lang="en-GB" sz="2400" dirty="0">
              <a:solidFill>
                <a:schemeClr val="tx1"/>
              </a:solidFill>
            </a:endParaRPr>
          </a:p>
          <a:p>
            <a:pPr marL="285750" indent="-285750">
              <a:buFont typeface="Arial" panose="020B0604020202020204" pitchFamily="34" charset="0"/>
              <a:buChar char="•"/>
            </a:pPr>
            <a:r>
              <a:rPr lang="es-ES" sz="2400" dirty="0">
                <a:solidFill>
                  <a:schemeClr val="tx1"/>
                </a:solidFill>
              </a:rPr>
              <a:t>Encontrar subvenciones otorgadas y detalles</a:t>
            </a:r>
            <a:endParaRPr lang="en-GB" sz="2400" dirty="0">
              <a:solidFill>
                <a:schemeClr val="tx1"/>
              </a:solidFill>
            </a:endParaRPr>
          </a:p>
        </p:txBody>
      </p:sp>
    </p:spTree>
    <p:extLst>
      <p:ext uri="{BB962C8B-B14F-4D97-AF65-F5344CB8AC3E}">
        <p14:creationId xmlns:p14="http://schemas.microsoft.com/office/powerpoint/2010/main" val="815051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992D5F2B-45B2-35CB-1741-639C39C2611A}"/>
              </a:ext>
            </a:extLst>
          </p:cNvPr>
          <p:cNvSpPr>
            <a:spLocks noGrp="1"/>
          </p:cNvSpPr>
          <p:nvPr>
            <p:ph type="title" idx="4294967295"/>
          </p:nvPr>
        </p:nvSpPr>
        <p:spPr>
          <a:xfrm>
            <a:off x="550863" y="909638"/>
            <a:ext cx="2808287" cy="539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85000"/>
              </a:lnSpc>
              <a:spcBef>
                <a:spcPts val="9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tx1"/>
                </a:solidFill>
                <a:effectLst/>
                <a:uLnTx/>
                <a:uFillTx/>
                <a:latin typeface="+mj-lt"/>
                <a:ea typeface="+mn-ea"/>
                <a:cs typeface="+mn-cs"/>
              </a:rPr>
              <a:t>Summary</a:t>
            </a:r>
          </a:p>
        </p:txBody>
      </p:sp>
      <p:sp>
        <p:nvSpPr>
          <p:cNvPr id="35" name="Text Placeholder 34">
            <a:extLst>
              <a:ext uri="{FF2B5EF4-FFF2-40B4-BE49-F238E27FC236}">
                <a16:creationId xmlns:a16="http://schemas.microsoft.com/office/drawing/2014/main" id="{CC046C44-7A76-E9D2-1ED8-C59F219741C7}"/>
              </a:ext>
              <a:ext uri="{C183D7F6-B498-43B3-948B-1728B52AA6E4}">
                <adec:decorative xmlns:adec="http://schemas.microsoft.com/office/drawing/2017/decorative" val="1"/>
              </a:ext>
            </a:extLst>
          </p:cNvPr>
          <p:cNvSpPr>
            <a:spLocks noGrp="1"/>
          </p:cNvSpPr>
          <p:nvPr>
            <p:ph type="body" sz="quarter" idx="22"/>
          </p:nvPr>
        </p:nvSpPr>
        <p:spPr/>
        <p:txBody>
          <a:bodyPr/>
          <a:lstStyle/>
          <a:p>
            <a:endParaRPr lang="en-US" dirty="0"/>
          </a:p>
        </p:txBody>
      </p:sp>
      <p:pic>
        <p:nvPicPr>
          <p:cNvPr id="5" name="Picture Placeholder 4">
            <a:extLst>
              <a:ext uri="{FF2B5EF4-FFF2-40B4-BE49-F238E27FC236}">
                <a16:creationId xmlns:a16="http://schemas.microsoft.com/office/drawing/2014/main" id="{0B1D992E-B954-7969-6598-97E7C792C668}"/>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27313" r="27313"/>
          <a:stretch/>
        </p:blipFill>
        <p:spPr/>
      </p:pic>
      <p:sp>
        <p:nvSpPr>
          <p:cNvPr id="2" name="Text Placeholder 53">
            <a:extLst>
              <a:ext uri="{FF2B5EF4-FFF2-40B4-BE49-F238E27FC236}">
                <a16:creationId xmlns:a16="http://schemas.microsoft.com/office/drawing/2014/main" id="{BAA43C43-D6FB-5B82-E866-81FDC9BDEB37}"/>
              </a:ext>
            </a:extLst>
          </p:cNvPr>
          <p:cNvSpPr>
            <a:spLocks noGrp="1"/>
          </p:cNvSpPr>
          <p:nvPr>
            <p:ph type="body" sz="quarter" idx="13"/>
          </p:nvPr>
        </p:nvSpPr>
        <p:spPr>
          <a:xfrm>
            <a:off x="4428836" y="542179"/>
            <a:ext cx="7504546" cy="5773642"/>
          </a:xfrm>
        </p:spPr>
        <p:txBody>
          <a:bodyPr/>
          <a:lstStyle/>
          <a:p>
            <a:r>
              <a:rPr lang="en-US" sz="2400" dirty="0" err="1">
                <a:solidFill>
                  <a:schemeClr val="tx1"/>
                </a:solidFill>
              </a:rPr>
              <a:t>Ahora</a:t>
            </a:r>
            <a:r>
              <a:rPr lang="en-US" sz="2400" dirty="0">
                <a:solidFill>
                  <a:schemeClr val="tx1"/>
                </a:solidFill>
              </a:rPr>
              <a:t> </a:t>
            </a:r>
            <a:r>
              <a:rPr lang="en-US" sz="2400" dirty="0" err="1">
                <a:solidFill>
                  <a:schemeClr val="tx1"/>
                </a:solidFill>
              </a:rPr>
              <a:t>Usted</a:t>
            </a:r>
            <a:r>
              <a:rPr lang="en-US" sz="2400" dirty="0">
                <a:solidFill>
                  <a:schemeClr val="tx1"/>
                </a:solidFill>
              </a:rPr>
              <a:t> Puede:</a:t>
            </a:r>
          </a:p>
          <a:p>
            <a:pPr marL="285750" indent="-285750">
              <a:buFont typeface="Arial" panose="020B0604020202020204" pitchFamily="34" charset="0"/>
              <a:buChar char="•"/>
            </a:pPr>
            <a:endParaRPr lang="en-US" sz="2400" dirty="0">
              <a:solidFill>
                <a:schemeClr val="tx1"/>
              </a:solidFill>
            </a:endParaRPr>
          </a:p>
          <a:p>
            <a:pPr marL="285750" indent="-285750">
              <a:buFont typeface="Arial" panose="020B0604020202020204" pitchFamily="34" charset="0"/>
              <a:buChar char="•"/>
            </a:pPr>
            <a:r>
              <a:rPr lang="es-ES" sz="2400" dirty="0">
                <a:solidFill>
                  <a:schemeClr val="tx1"/>
                </a:solidFill>
              </a:rPr>
              <a:t>Identificar las próximas conferencias y números especiales de revistas</a:t>
            </a:r>
          </a:p>
          <a:p>
            <a:pPr marL="285750" indent="-285750">
              <a:buFont typeface="Arial" panose="020B0604020202020204" pitchFamily="34" charset="0"/>
              <a:buChar char="•"/>
            </a:pPr>
            <a:endParaRPr lang="en-GB" sz="2400" dirty="0">
              <a:solidFill>
                <a:schemeClr val="tx1"/>
              </a:solidFill>
            </a:endParaRPr>
          </a:p>
          <a:p>
            <a:pPr marL="285750" indent="-285750">
              <a:buFont typeface="Arial" panose="020B0604020202020204" pitchFamily="34" charset="0"/>
              <a:buChar char="•"/>
            </a:pPr>
            <a:r>
              <a:rPr lang="es-ES" sz="2400" dirty="0">
                <a:solidFill>
                  <a:schemeClr val="tx1"/>
                </a:solidFill>
              </a:rPr>
              <a:t>Encontrar las subvenciones otorgadas y los detalles</a:t>
            </a:r>
            <a:endParaRPr lang="en-GB" sz="2400" dirty="0">
              <a:solidFill>
                <a:schemeClr val="tx1"/>
              </a:solidFill>
            </a:endParaRPr>
          </a:p>
        </p:txBody>
      </p:sp>
    </p:spTree>
    <p:extLst>
      <p:ext uri="{BB962C8B-B14F-4D97-AF65-F5344CB8AC3E}">
        <p14:creationId xmlns:p14="http://schemas.microsoft.com/office/powerpoint/2010/main" val="776121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a:xfrm>
            <a:off x="550864" y="335619"/>
            <a:ext cx="8281986" cy="251885"/>
          </a:xfrm>
        </p:spPr>
        <p:txBody>
          <a:bodyPr/>
          <a:lstStyle/>
          <a:p>
            <a:r>
              <a:rPr lang="en-US" dirty="0">
                <a:solidFill>
                  <a:schemeClr val="tx1"/>
                </a:solidFill>
              </a:rPr>
              <a:t>Soporte, Capacitación y </a:t>
            </a:r>
            <a:r>
              <a:rPr lang="en-US" dirty="0" err="1">
                <a:solidFill>
                  <a:schemeClr val="tx1"/>
                </a:solidFill>
              </a:rPr>
              <a:t>Documentación</a:t>
            </a:r>
            <a:endParaRPr lang="en-US" dirty="0">
              <a:solidFill>
                <a:schemeClr val="tx1"/>
              </a:solidFill>
            </a:endParaRPr>
          </a:p>
        </p:txBody>
      </p:sp>
      <p:sp>
        <p:nvSpPr>
          <p:cNvPr id="6" name="Text Placeholder 5">
            <a:extLst>
              <a:ext uri="{FF2B5EF4-FFF2-40B4-BE49-F238E27FC236}">
                <a16:creationId xmlns:a16="http://schemas.microsoft.com/office/drawing/2014/main" id="{559442D8-43B5-81B1-3778-C239BF81C97C}"/>
              </a:ext>
            </a:extLst>
          </p:cNvPr>
          <p:cNvSpPr>
            <a:spLocks noGrp="1"/>
          </p:cNvSpPr>
          <p:nvPr>
            <p:ph type="body" sz="quarter" idx="14"/>
          </p:nvPr>
        </p:nvSpPr>
        <p:spPr>
          <a:xfrm>
            <a:off x="550863" y="1268412"/>
            <a:ext cx="10549527" cy="4321175"/>
          </a:xfrm>
        </p:spPr>
        <p:txBody>
          <a:bodyPr/>
          <a:lstStyle/>
          <a:p>
            <a:pPr marL="0" indent="0">
              <a:buNone/>
            </a:pPr>
            <a:r>
              <a:rPr lang="en-US" sz="1800" b="1" dirty="0"/>
              <a:t>For </a:t>
            </a:r>
            <a:r>
              <a:rPr lang="es-ES" sz="1800" b="1" dirty="0"/>
              <a:t>Para obtener más apoyo, capacitación y documentación, visite:</a:t>
            </a:r>
          </a:p>
          <a:p>
            <a:pPr marL="0" indent="0">
              <a:buNone/>
            </a:pPr>
            <a:endParaRPr lang="es-ES" sz="1800" b="1" dirty="0"/>
          </a:p>
          <a:p>
            <a:r>
              <a:rPr lang="es-ES" sz="1800" dirty="0"/>
              <a:t>Centro de Conocimiento de </a:t>
            </a:r>
            <a:r>
              <a:rPr lang="es-ES" sz="1800" dirty="0" err="1"/>
              <a:t>ExLibris</a:t>
            </a:r>
            <a:r>
              <a:rPr lang="en-US" sz="1800" dirty="0"/>
              <a:t>: </a:t>
            </a:r>
            <a:r>
              <a:rPr lang="en-US" sz="1800" dirty="0">
                <a:solidFill>
                  <a:schemeClr val="bg2"/>
                </a:solidFill>
                <a:hlinkClick r:id="rId3">
                  <a:extLst>
                    <a:ext uri="{A12FA001-AC4F-418D-AE19-62706E023703}">
                      <ahyp:hlinkClr xmlns:ahyp="http://schemas.microsoft.com/office/drawing/2018/hyperlinkcolor" val="tx"/>
                    </a:ext>
                  </a:extLst>
                </a:hlinkClick>
              </a:rPr>
              <a:t>https://knowledge.exlibrisgroup.com/Pivot</a:t>
            </a:r>
            <a:endParaRPr lang="en-US" sz="1800" dirty="0">
              <a:solidFill>
                <a:schemeClr val="bg2"/>
              </a:solidFill>
            </a:endParaRPr>
          </a:p>
          <a:p>
            <a:endParaRPr lang="en-US" sz="800" dirty="0">
              <a:solidFill>
                <a:schemeClr val="bg2"/>
              </a:solidFill>
            </a:endParaRPr>
          </a:p>
          <a:p>
            <a:r>
              <a:rPr lang="es-ES" sz="1800" dirty="0"/>
              <a:t>Vídeos de formación de Pivot-RP</a:t>
            </a:r>
            <a:r>
              <a:rPr lang="en-US" sz="1800" dirty="0"/>
              <a:t>: </a:t>
            </a:r>
            <a:r>
              <a:rPr lang="en-US" sz="1800" dirty="0">
                <a:solidFill>
                  <a:schemeClr val="bg2"/>
                </a:solidFill>
                <a:hlinkClick r:id="rId4">
                  <a:extLst>
                    <a:ext uri="{A12FA001-AC4F-418D-AE19-62706E023703}">
                      <ahyp:hlinkClr xmlns:ahyp="http://schemas.microsoft.com/office/drawing/2018/hyperlinkcolor" val="tx"/>
                    </a:ext>
                  </a:extLst>
                </a:hlinkClick>
              </a:rPr>
              <a:t>https://knowledge.exlibrisgroup.com/Pivot/Training</a:t>
            </a:r>
            <a:endParaRPr lang="en-US" sz="1800" dirty="0">
              <a:solidFill>
                <a:schemeClr val="bg2"/>
              </a:solidFill>
            </a:endParaRPr>
          </a:p>
          <a:p>
            <a:endParaRPr lang="en-US" sz="800" dirty="0">
              <a:solidFill>
                <a:schemeClr val="bg2"/>
              </a:solidFill>
            </a:endParaRPr>
          </a:p>
          <a:p>
            <a:r>
              <a:rPr lang="en-US" sz="1800" dirty="0"/>
              <a:t>Pivot-RP LibGuide: </a:t>
            </a:r>
            <a:r>
              <a:rPr lang="en-US" sz="1800" dirty="0">
                <a:solidFill>
                  <a:schemeClr val="bg2"/>
                </a:solidFill>
                <a:hlinkClick r:id="rId5"/>
              </a:rPr>
              <a:t>https://proquest.libguides.com/pivot_es/</a:t>
            </a:r>
            <a:r>
              <a:rPr lang="en-US" sz="1800" dirty="0">
                <a:solidFill>
                  <a:schemeClr val="bg2"/>
                </a:solidFill>
              </a:rPr>
              <a:t> </a:t>
            </a:r>
          </a:p>
          <a:p>
            <a:endParaRPr lang="en-US" sz="800" dirty="0">
              <a:solidFill>
                <a:schemeClr val="bg2"/>
              </a:solidFill>
            </a:endParaRPr>
          </a:p>
          <a:p>
            <a:r>
              <a:rPr lang="en-US" sz="1800" dirty="0"/>
              <a:t>Portal de </a:t>
            </a:r>
            <a:r>
              <a:rPr lang="en-US" sz="1800" dirty="0" err="1"/>
              <a:t>soporte</a:t>
            </a:r>
            <a:r>
              <a:rPr lang="en-US" sz="1800" dirty="0"/>
              <a:t>: </a:t>
            </a:r>
            <a:r>
              <a:rPr lang="en-US" sz="1800" u="sng" dirty="0">
                <a:solidFill>
                  <a:schemeClr val="bg2"/>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https://support.proquest.com/</a:t>
            </a:r>
            <a:endParaRPr lang="en-US" sz="1800" u="sng" dirty="0">
              <a:solidFill>
                <a:schemeClr val="bg2"/>
              </a:solidFill>
              <a:effectLst/>
              <a:ea typeface="Times New Roman" panose="02020603050405020304" pitchFamily="18" charset="0"/>
            </a:endParaRPr>
          </a:p>
          <a:p>
            <a:endParaRPr lang="en-US" sz="800" u="sng" dirty="0">
              <a:solidFill>
                <a:srgbClr val="242424"/>
              </a:solidFill>
              <a:latin typeface="Calibri" panose="020F0502020204030204" pitchFamily="34" charset="0"/>
            </a:endParaRPr>
          </a:p>
          <a:p>
            <a:r>
              <a:rPr lang="es-ES" sz="1800" dirty="0"/>
              <a:t>¿Tienes una idea para Pivot-RP</a:t>
            </a:r>
            <a:r>
              <a:rPr lang="en-US" sz="1800" dirty="0"/>
              <a:t>?: </a:t>
            </a:r>
            <a:r>
              <a:rPr lang="en-US" sz="1800" dirty="0">
                <a:solidFill>
                  <a:srgbClr val="5E33BF"/>
                </a:solidFill>
                <a:hlinkClick r:id="rId7">
                  <a:extLst>
                    <a:ext uri="{A12FA001-AC4F-418D-AE19-62706E023703}">
                      <ahyp:hlinkClr xmlns:ahyp="http://schemas.microsoft.com/office/drawing/2018/hyperlinkcolor" val="tx"/>
                    </a:ext>
                  </a:extLst>
                </a:hlinkClick>
              </a:rPr>
              <a:t>https://ideas.exlibrisgroup.com/</a:t>
            </a:r>
            <a:endParaRPr lang="en-US" sz="1800" dirty="0">
              <a:solidFill>
                <a:srgbClr val="5E33BF"/>
              </a:solidFill>
            </a:endParaRPr>
          </a:p>
          <a:p>
            <a:endParaRPr lang="en-US" sz="800" dirty="0"/>
          </a:p>
          <a:p>
            <a:r>
              <a:rPr lang="en-US" sz="1800" dirty="0"/>
              <a:t>Solicitudes de </a:t>
            </a:r>
            <a:r>
              <a:rPr lang="en-US" sz="1800" dirty="0" err="1"/>
              <a:t>formación</a:t>
            </a:r>
            <a:r>
              <a:rPr lang="en-US" sz="1800" dirty="0"/>
              <a:t>: </a:t>
            </a:r>
            <a:r>
              <a:rPr lang="en-US" sz="1800" dirty="0">
                <a:solidFill>
                  <a:srgbClr val="5E33BF"/>
                </a:solidFill>
                <a:hlinkClick r:id="rId8">
                  <a:extLst>
                    <a:ext uri="{A12FA001-AC4F-418D-AE19-62706E023703}">
                      <ahyp:hlinkClr xmlns:ahyp="http://schemas.microsoft.com/office/drawing/2018/hyperlinkcolor" val="tx"/>
                    </a:ext>
                  </a:extLst>
                </a:hlinkClick>
              </a:rPr>
              <a:t>training@proquest.com</a:t>
            </a:r>
            <a:endParaRPr lang="en-US" sz="1800" dirty="0">
              <a:solidFill>
                <a:srgbClr val="5E33BF"/>
              </a:solidFill>
            </a:endParaRPr>
          </a:p>
          <a:p>
            <a:endParaRPr lang="en-US" sz="2000" dirty="0"/>
          </a:p>
          <a:p>
            <a:endParaRPr lang="en-US" dirty="0"/>
          </a:p>
        </p:txBody>
      </p:sp>
    </p:spTree>
    <p:extLst>
      <p:ext uri="{BB962C8B-B14F-4D97-AF65-F5344CB8AC3E}">
        <p14:creationId xmlns:p14="http://schemas.microsoft.com/office/powerpoint/2010/main" val="1806475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5E7447-15ED-0D6E-FDBC-8A17E8DC9AB2}"/>
              </a:ext>
            </a:extLst>
          </p:cNvPr>
          <p:cNvSpPr>
            <a:spLocks noGrp="1"/>
          </p:cNvSpPr>
          <p:nvPr>
            <p:ph type="title" idx="4294967295"/>
          </p:nvPr>
        </p:nvSpPr>
        <p:spPr>
          <a:xfrm>
            <a:off x="544512" y="2274888"/>
            <a:ext cx="11093450" cy="719138"/>
          </a:xfrm>
          <a:prstGeom prst="rect">
            <a:avLst/>
          </a:prstGeom>
          <a:noFill/>
          <a:ln>
            <a:noFill/>
            <a:prstDash/>
          </a:ln>
          <a:effectLst/>
        </p:spPr>
        <p:txBody>
          <a:bodyPr rot="0" spcFirstLastPara="0" vertOverflow="overflow" horzOverflow="overflow" vert="horz" wrap="square" lIns="0" tIns="36000" rIns="0" bIns="0" numCol="1" spcCol="0" rtlCol="0" fromWordArt="0" anchor="ctr" anchorCtr="0" forceAA="0" compatLnSpc="1">
            <a:prstTxWarp prst="textNoShape">
              <a:avLst/>
            </a:prstTxWarp>
            <a:noAutofit/>
          </a:bodyPr>
          <a:lstStyle/>
          <a:p>
            <a:pPr lvl="0" algn="ctr">
              <a:spcBef>
                <a:spcPts val="900"/>
              </a:spcBef>
              <a:defRPr/>
            </a:pPr>
            <a:r>
              <a:rPr lang="en-US" sz="4400" dirty="0">
                <a:solidFill>
                  <a:schemeClr val="bg1"/>
                </a:solidFill>
                <a:ea typeface="+mn-ea"/>
                <a:cs typeface="+mn-cs"/>
              </a:rPr>
              <a:t>Gracias</a:t>
            </a:r>
            <a:endParaRPr kumimoji="0" lang="en-US" sz="4400" b="0" i="0" u="none" strike="noStrike" kern="1200" cap="none" spc="0" normalizeH="0" baseline="0" noProof="0" dirty="0">
              <a:ln>
                <a:noFill/>
              </a:ln>
              <a:solidFill>
                <a:schemeClr val="bg1"/>
              </a:solidFill>
              <a:effectLst/>
              <a:uLnTx/>
              <a:uFillTx/>
              <a:latin typeface="+mj-lt"/>
              <a:ea typeface="+mn-ea"/>
              <a:cs typeface="+mn-cs"/>
            </a:endParaRPr>
          </a:p>
        </p:txBody>
      </p:sp>
      <p:sp>
        <p:nvSpPr>
          <p:cNvPr id="6" name="TextBox 5">
            <a:extLst>
              <a:ext uri="{FF2B5EF4-FFF2-40B4-BE49-F238E27FC236}">
                <a16:creationId xmlns:a16="http://schemas.microsoft.com/office/drawing/2014/main" id="{57F24641-54A2-8EE4-71A5-C05E4A3629D7}"/>
              </a:ext>
            </a:extLst>
          </p:cNvPr>
          <p:cNvSpPr txBox="1"/>
          <p:nvPr/>
        </p:nvSpPr>
        <p:spPr>
          <a:xfrm>
            <a:off x="3563937" y="3602788"/>
            <a:ext cx="5054600" cy="849312"/>
          </a:xfrm>
          <a:prstGeom prst="rect">
            <a:avLst/>
          </a:prstGeom>
          <a:noFill/>
          <a:ln>
            <a:noFill/>
          </a:ln>
        </p:spPr>
        <p:txBody>
          <a:bodyPr wrap="square" rtlCol="0">
            <a:noAutofit/>
          </a:bodyPr>
          <a:lstStyle/>
          <a:p>
            <a:pPr algn="ctr"/>
            <a:r>
              <a:rPr lang="en-US" sz="4400" dirty="0">
                <a:solidFill>
                  <a:schemeClr val="bg1"/>
                </a:solidFill>
                <a:latin typeface="+mj-lt"/>
              </a:rPr>
              <a:t>¿Preguntas?</a:t>
            </a:r>
            <a:endParaRPr lang="en-US" sz="4400" dirty="0">
              <a:solidFill>
                <a:schemeClr val="bg1"/>
              </a:solidFill>
            </a:endParaRPr>
          </a:p>
        </p:txBody>
      </p:sp>
      <p:sp>
        <p:nvSpPr>
          <p:cNvPr id="3" name="Text Placeholder 2">
            <a:extLst>
              <a:ext uri="{FF2B5EF4-FFF2-40B4-BE49-F238E27FC236}">
                <a16:creationId xmlns:a16="http://schemas.microsoft.com/office/drawing/2014/main" id="{91554334-1E04-6B7D-3DA4-4546C61A42F2}"/>
              </a:ext>
            </a:extLst>
          </p:cNvPr>
          <p:cNvSpPr>
            <a:spLocks noGrp="1"/>
          </p:cNvSpPr>
          <p:nvPr>
            <p:ph type="body" sz="quarter" idx="13"/>
          </p:nvPr>
        </p:nvSpPr>
        <p:spPr>
          <a:xfrm>
            <a:off x="3359150" y="5060862"/>
            <a:ext cx="5473699" cy="252000"/>
          </a:xfrm>
        </p:spPr>
        <p:txBody>
          <a:bodyPr/>
          <a:lstStyle/>
          <a:p>
            <a:r>
              <a:rPr lang="en-US" sz="2800" b="1" dirty="0"/>
              <a:t>training@proquest.com</a:t>
            </a:r>
          </a:p>
        </p:txBody>
      </p:sp>
    </p:spTree>
    <p:extLst>
      <p:ext uri="{BB962C8B-B14F-4D97-AF65-F5344CB8AC3E}">
        <p14:creationId xmlns:p14="http://schemas.microsoft.com/office/powerpoint/2010/main" val="746646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p:txBody>
          <a:bodyPr/>
          <a:lstStyle/>
          <a:p>
            <a:r>
              <a:rPr lang="es-ES" dirty="0">
                <a:solidFill>
                  <a:schemeClr val="tx1"/>
                </a:solidFill>
              </a:rPr>
              <a:t>Acceso a conferencias y subvenciones otorgadas</a:t>
            </a:r>
            <a:endParaRPr lang="en-US" dirty="0">
              <a:solidFill>
                <a:schemeClr val="tx1"/>
              </a:solidFill>
            </a:endParaRPr>
          </a:p>
        </p:txBody>
      </p:sp>
      <p:pic>
        <p:nvPicPr>
          <p:cNvPr id="8" name="Picture 7" descr="Conferences and Awarded Grants tabs on the main Pivot-RP menu across the top of the screen, above the Search for Funding box.&#10;">
            <a:extLst>
              <a:ext uri="{FF2B5EF4-FFF2-40B4-BE49-F238E27FC236}">
                <a16:creationId xmlns:a16="http://schemas.microsoft.com/office/drawing/2014/main" id="{8106C81C-043B-E667-73D2-26900E6E8C80}"/>
              </a:ext>
            </a:extLst>
          </p:cNvPr>
          <p:cNvPicPr>
            <a:picLocks noChangeAspect="1"/>
          </p:cNvPicPr>
          <p:nvPr/>
        </p:nvPicPr>
        <p:blipFill>
          <a:blip r:embed="rId3"/>
          <a:stretch>
            <a:fillRect/>
          </a:stretch>
        </p:blipFill>
        <p:spPr>
          <a:xfrm>
            <a:off x="375438" y="1300546"/>
            <a:ext cx="11346762" cy="3330551"/>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3B16500F-2241-FFC9-D9F4-F893D1A77A98}"/>
              </a:ext>
              <a:ext uri="{C183D7F6-B498-43B3-948B-1728B52AA6E4}">
                <adec:decorative xmlns:adec="http://schemas.microsoft.com/office/drawing/2017/decorative" val="1"/>
              </a:ext>
            </a:extLst>
          </p:cNvPr>
          <p:cNvSpPr/>
          <p:nvPr/>
        </p:nvSpPr>
        <p:spPr>
          <a:xfrm>
            <a:off x="2188943" y="1866585"/>
            <a:ext cx="2154458" cy="343215"/>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11" name="Text Placeholder 10">
            <a:extLst>
              <a:ext uri="{FF2B5EF4-FFF2-40B4-BE49-F238E27FC236}">
                <a16:creationId xmlns:a16="http://schemas.microsoft.com/office/drawing/2014/main" id="{18034FF3-7219-A97D-FA25-F36F652A4112}"/>
              </a:ext>
            </a:extLst>
          </p:cNvPr>
          <p:cNvSpPr>
            <a:spLocks noGrp="1"/>
          </p:cNvSpPr>
          <p:nvPr>
            <p:ph type="body" sz="quarter" idx="14"/>
          </p:nvPr>
        </p:nvSpPr>
        <p:spPr>
          <a:xfrm>
            <a:off x="375437" y="4832614"/>
            <a:ext cx="5253436" cy="1512168"/>
          </a:xfrm>
        </p:spPr>
        <p:txBody>
          <a:bodyPr/>
          <a:lstStyle/>
          <a:p>
            <a:pPr marL="0" indent="0">
              <a:buNone/>
            </a:pPr>
            <a:r>
              <a:rPr lang="en-US" sz="1600" b="1" u="sng" dirty="0"/>
              <a:t>Conferences and Papers Invited</a:t>
            </a:r>
            <a:endParaRPr lang="en-US" sz="1200" dirty="0"/>
          </a:p>
          <a:p>
            <a:pPr marL="285750" indent="-285750">
              <a:buFont typeface="Arial" panose="020B0604020202020204" pitchFamily="34" charset="0"/>
              <a:buChar char="•"/>
            </a:pPr>
            <a:r>
              <a:rPr lang="en-US" sz="1200" dirty="0"/>
              <a:t>Calls for papers with deadlines for upcoming conferences</a:t>
            </a:r>
          </a:p>
          <a:p>
            <a:pPr marL="285750" indent="-285750">
              <a:buFont typeface="Arial" panose="020B0604020202020204" pitchFamily="34" charset="0"/>
              <a:buChar char="•"/>
            </a:pPr>
            <a:r>
              <a:rPr lang="en-US" sz="1200" dirty="0"/>
              <a:t>Special issues of scholarly journals</a:t>
            </a:r>
          </a:p>
          <a:p>
            <a:pPr marL="285750" indent="-285750">
              <a:buFont typeface="Arial" panose="020B0604020202020204" pitchFamily="34" charset="0"/>
              <a:buChar char="•"/>
            </a:pPr>
            <a:r>
              <a:rPr lang="en-US" sz="1200" dirty="0"/>
              <a:t>Global</a:t>
            </a:r>
          </a:p>
          <a:p>
            <a:pPr marL="285750" indent="-285750">
              <a:buFont typeface="Arial" panose="020B0604020202020204" pitchFamily="34" charset="0"/>
              <a:buChar char="•"/>
            </a:pPr>
            <a:r>
              <a:rPr lang="en-US" sz="1200" dirty="0"/>
              <a:t>Issued by professional bodies, journal editors, conference organizers</a:t>
            </a:r>
          </a:p>
          <a:p>
            <a:pPr marL="0" indent="0">
              <a:buNone/>
            </a:pPr>
            <a:endParaRPr lang="en-US" dirty="0"/>
          </a:p>
        </p:txBody>
      </p:sp>
      <p:sp>
        <p:nvSpPr>
          <p:cNvPr id="12" name="TextBox 11">
            <a:extLst>
              <a:ext uri="{FF2B5EF4-FFF2-40B4-BE49-F238E27FC236}">
                <a16:creationId xmlns:a16="http://schemas.microsoft.com/office/drawing/2014/main" id="{02104DC3-08A2-94D2-12BB-7C058F25A2C8}"/>
              </a:ext>
            </a:extLst>
          </p:cNvPr>
          <p:cNvSpPr txBox="1"/>
          <p:nvPr/>
        </p:nvSpPr>
        <p:spPr>
          <a:xfrm>
            <a:off x="6673417" y="4764664"/>
            <a:ext cx="4050697" cy="1446550"/>
          </a:xfrm>
          <a:prstGeom prst="rect">
            <a:avLst/>
          </a:prstGeom>
          <a:noFill/>
        </p:spPr>
        <p:txBody>
          <a:bodyPr wrap="square" rtlCol="0">
            <a:spAutoFit/>
          </a:bodyPr>
          <a:lstStyle/>
          <a:p>
            <a:r>
              <a:rPr lang="en-US" sz="1600" b="1" u="sng" dirty="0"/>
              <a:t>Awarded Grants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From 50+ major global funders</a:t>
            </a:r>
          </a:p>
          <a:p>
            <a:endParaRPr lang="en-US" sz="1200" dirty="0"/>
          </a:p>
          <a:p>
            <a:pPr marL="285750" indent="-285750">
              <a:buFont typeface="Arial" panose="020B0604020202020204" pitchFamily="34" charset="0"/>
              <a:buChar char="•"/>
            </a:pPr>
            <a:r>
              <a:rPr lang="en-US" sz="1200" dirty="0"/>
              <a:t>Key Details include principal investigator, award value, award ID, host institution</a:t>
            </a:r>
          </a:p>
          <a:p>
            <a:pPr marL="285750" indent="-285750">
              <a:buFont typeface="Arial" panose="020B0604020202020204" pitchFamily="34" charset="0"/>
              <a:buChar char="•"/>
            </a:pPr>
            <a:endParaRPr lang="en-US" sz="1200" dirty="0"/>
          </a:p>
        </p:txBody>
      </p:sp>
      <p:cxnSp>
        <p:nvCxnSpPr>
          <p:cNvPr id="14" name="Straight Connector 13">
            <a:extLst>
              <a:ext uri="{FF2B5EF4-FFF2-40B4-BE49-F238E27FC236}">
                <a16:creationId xmlns:a16="http://schemas.microsoft.com/office/drawing/2014/main" id="{399421DD-44F7-6C78-C63E-F6AB7DDEF9E9}"/>
              </a:ext>
              <a:ext uri="{C183D7F6-B498-43B3-948B-1728B52AA6E4}">
                <adec:decorative xmlns:adec="http://schemas.microsoft.com/office/drawing/2017/decorative" val="1"/>
              </a:ext>
            </a:extLst>
          </p:cNvPr>
          <p:cNvCxnSpPr>
            <a:cxnSpLocks/>
          </p:cNvCxnSpPr>
          <p:nvPr/>
        </p:nvCxnSpPr>
        <p:spPr>
          <a:xfrm>
            <a:off x="5977054" y="4920343"/>
            <a:ext cx="0" cy="14244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7D7459B-EE0F-C589-E65A-5954AA89FEE9}"/>
              </a:ext>
              <a:ext uri="{C183D7F6-B498-43B3-948B-1728B52AA6E4}">
                <adec:decorative xmlns:adec="http://schemas.microsoft.com/office/drawing/2017/decorative" val="1"/>
              </a:ext>
            </a:extLst>
          </p:cNvPr>
          <p:cNvSpPr/>
          <p:nvPr/>
        </p:nvSpPr>
        <p:spPr>
          <a:xfrm>
            <a:off x="283029" y="6279163"/>
            <a:ext cx="1828799" cy="415551"/>
          </a:xfrm>
          <a:prstGeom prst="rect">
            <a:avLst/>
          </a:prstGeom>
          <a:solidFill>
            <a:schemeClr val="bg1"/>
          </a:solidFill>
          <a:ln>
            <a:no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186388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9B1529E-63C8-CBA0-E3E3-A96A68A8123E}"/>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7612" b="27612"/>
          <a:stretch/>
        </p:blipFill>
        <p:spPr/>
      </p:pic>
      <p:sp>
        <p:nvSpPr>
          <p:cNvPr id="6" name="Text Placeholder 5">
            <a:extLst>
              <a:ext uri="{FF2B5EF4-FFF2-40B4-BE49-F238E27FC236}">
                <a16:creationId xmlns:a16="http://schemas.microsoft.com/office/drawing/2014/main" id="{F00FF7C9-54B3-775A-6C76-766F3BA3C32C}"/>
              </a:ext>
            </a:extLst>
          </p:cNvPr>
          <p:cNvSpPr>
            <a:spLocks noGrp="1"/>
          </p:cNvSpPr>
          <p:nvPr>
            <p:ph type="title" idx="4294967295"/>
          </p:nvPr>
        </p:nvSpPr>
        <p:spPr>
          <a:xfrm>
            <a:off x="1487488" y="2500313"/>
            <a:ext cx="9217025" cy="1030287"/>
          </a:xfrm>
          <a:prstGeom prst="rect">
            <a:avLst/>
          </a:prstGeom>
          <a:noFill/>
          <a:ln>
            <a:noFill/>
            <a:prstDash/>
          </a:ln>
          <a:effectLst/>
        </p:spPr>
        <p:txBody>
          <a:bodyPr rot="0" spcFirstLastPara="0" vertOverflow="overflow" horzOverflow="overflow" vert="horz" wrap="square" lIns="0" tIns="36000" rIns="0" bIns="0" numCol="1" spcCol="0" rtlCol="0" fromWordArt="0" anchor="b" anchorCtr="0" forceAA="0" compatLnSpc="1">
            <a:prstTxWarp prst="textNoShape">
              <a:avLst/>
            </a:prstTxWarp>
            <a:noAutofit/>
          </a:bodyPr>
          <a:lstStyle/>
          <a:p>
            <a:pPr lvl="0" algn="ctr">
              <a:lnSpc>
                <a:spcPct val="85000"/>
              </a:lnSpc>
              <a:spcBef>
                <a:spcPts val="0"/>
              </a:spcBef>
              <a:defRPr/>
            </a:pPr>
            <a:r>
              <a:rPr lang="en-US" sz="3600" dirty="0" err="1">
                <a:solidFill>
                  <a:schemeClr val="tx1"/>
                </a:solidFill>
                <a:ea typeface="+mn-ea"/>
                <a:cs typeface="+mn-cs"/>
              </a:rPr>
              <a:t>Conferencias</a:t>
            </a:r>
            <a:r>
              <a:rPr lang="en-US" sz="3600" dirty="0">
                <a:solidFill>
                  <a:schemeClr val="tx1"/>
                </a:solidFill>
                <a:ea typeface="+mn-ea"/>
                <a:cs typeface="+mn-cs"/>
              </a:rPr>
              <a:t> y </a:t>
            </a:r>
            <a:r>
              <a:rPr lang="en-US" sz="3600" dirty="0" err="1">
                <a:solidFill>
                  <a:schemeClr val="tx1"/>
                </a:solidFill>
                <a:ea typeface="+mn-ea"/>
                <a:cs typeface="+mn-cs"/>
              </a:rPr>
              <a:t>ponencias</a:t>
            </a:r>
            <a:r>
              <a:rPr lang="en-US" sz="3600" dirty="0">
                <a:solidFill>
                  <a:schemeClr val="tx1"/>
                </a:solidFill>
                <a:ea typeface="+mn-ea"/>
                <a:cs typeface="+mn-cs"/>
              </a:rPr>
              <a:t> </a:t>
            </a:r>
            <a:r>
              <a:rPr lang="en-US" sz="3600" dirty="0" err="1">
                <a:solidFill>
                  <a:schemeClr val="tx1"/>
                </a:solidFill>
                <a:ea typeface="+mn-ea"/>
                <a:cs typeface="+mn-cs"/>
              </a:rPr>
              <a:t>invitadas</a:t>
            </a:r>
            <a:endParaRPr kumimoji="0" lang="en-US" sz="36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70514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p:txBody>
          <a:bodyPr/>
          <a:lstStyle/>
          <a:p>
            <a:r>
              <a:rPr lang="en-US" dirty="0" err="1">
                <a:solidFill>
                  <a:schemeClr val="tx1"/>
                </a:solidFill>
              </a:rPr>
              <a:t>Buscar</a:t>
            </a:r>
            <a:r>
              <a:rPr lang="en-US" dirty="0">
                <a:solidFill>
                  <a:schemeClr val="tx1"/>
                </a:solidFill>
              </a:rPr>
              <a:t> </a:t>
            </a:r>
            <a:r>
              <a:rPr lang="en-US" dirty="0" err="1">
                <a:solidFill>
                  <a:schemeClr val="tx1"/>
                </a:solidFill>
              </a:rPr>
              <a:t>por</a:t>
            </a:r>
            <a:r>
              <a:rPr lang="en-US" dirty="0">
                <a:solidFill>
                  <a:schemeClr val="tx1"/>
                </a:solidFill>
              </a:rPr>
              <a:t> </a:t>
            </a:r>
            <a:r>
              <a:rPr lang="en-US" dirty="0" err="1">
                <a:solidFill>
                  <a:schemeClr val="tx1"/>
                </a:solidFill>
              </a:rPr>
              <a:t>tema</a:t>
            </a:r>
            <a:endParaRPr lang="en-US" dirty="0">
              <a:solidFill>
                <a:schemeClr val="tx1"/>
              </a:solidFill>
            </a:endParaRPr>
          </a:p>
        </p:txBody>
      </p:sp>
      <p:sp>
        <p:nvSpPr>
          <p:cNvPr id="8" name="Text Placeholder 5">
            <a:extLst>
              <a:ext uri="{FF2B5EF4-FFF2-40B4-BE49-F238E27FC236}">
                <a16:creationId xmlns:a16="http://schemas.microsoft.com/office/drawing/2014/main" id="{9796BBC9-661B-8B9B-28D6-B45A96485FD2}"/>
              </a:ext>
            </a:extLst>
          </p:cNvPr>
          <p:cNvSpPr>
            <a:spLocks noGrp="1"/>
          </p:cNvSpPr>
          <p:nvPr>
            <p:ph type="body" sz="quarter" idx="14"/>
          </p:nvPr>
        </p:nvSpPr>
        <p:spPr>
          <a:xfrm>
            <a:off x="550862" y="1628775"/>
            <a:ext cx="3720195" cy="4500563"/>
          </a:xfrm>
        </p:spPr>
        <p:txBody>
          <a:bodyPr/>
          <a:lstStyle/>
          <a:p>
            <a:pPr marL="0" indent="0">
              <a:buNone/>
            </a:pPr>
            <a:r>
              <a:rPr lang="en-US" sz="2000" dirty="0"/>
              <a:t>“Browse by Subject” </a:t>
            </a:r>
            <a:r>
              <a:rPr lang="en-US" sz="2000" dirty="0" err="1"/>
              <a:t>proporcionará</a:t>
            </a:r>
            <a:r>
              <a:rPr lang="en-US" sz="2000" dirty="0"/>
              <a:t> 180 </a:t>
            </a:r>
            <a:r>
              <a:rPr lang="en-US" sz="2000" dirty="0" err="1"/>
              <a:t>áreas</a:t>
            </a:r>
            <a:r>
              <a:rPr lang="en-US" sz="2000" dirty="0"/>
              <a:t> </a:t>
            </a:r>
            <a:r>
              <a:rPr lang="en-US" sz="2000" dirty="0" err="1"/>
              <a:t>temáticas</a:t>
            </a:r>
            <a:r>
              <a:rPr lang="en-US" sz="2000" dirty="0"/>
              <a:t> </a:t>
            </a:r>
            <a:r>
              <a:rPr lang="en-US" sz="2000" dirty="0" err="1"/>
              <a:t>derivadas</a:t>
            </a:r>
            <a:r>
              <a:rPr lang="en-US" sz="2000" dirty="0"/>
              <a:t> de Pivot-RP,  con </a:t>
            </a:r>
            <a:r>
              <a:rPr lang="en-US" sz="2000" dirty="0" err="1"/>
              <a:t>Conferencias</a:t>
            </a:r>
            <a:r>
              <a:rPr lang="en-US" sz="2000" dirty="0"/>
              <a:t> y </a:t>
            </a:r>
            <a:r>
              <a:rPr lang="en-US" sz="2000" dirty="0" err="1"/>
              <a:t>Ponencias</a:t>
            </a:r>
            <a:r>
              <a:rPr lang="en-US" sz="2000" dirty="0"/>
              <a:t> </a:t>
            </a:r>
            <a:r>
              <a:rPr lang="en-US" sz="2000" dirty="0" err="1"/>
              <a:t>Invitadas</a:t>
            </a:r>
            <a:r>
              <a:rPr lang="en-US" sz="2000" dirty="0"/>
              <a:t>, </a:t>
            </a:r>
            <a:r>
              <a:rPr lang="en-US" sz="2000" dirty="0" err="1"/>
              <a:t>mostrando</a:t>
            </a:r>
            <a:r>
              <a:rPr lang="en-US" sz="2000" dirty="0"/>
              <a:t> las </a:t>
            </a:r>
            <a:r>
              <a:rPr lang="en-US" sz="2000" dirty="0" err="1"/>
              <a:t>convocatorias</a:t>
            </a:r>
            <a:r>
              <a:rPr lang="en-US" sz="2000" dirty="0"/>
              <a:t> </a:t>
            </a:r>
            <a:r>
              <a:rPr lang="en-US" sz="2000" dirty="0" err="1"/>
              <a:t>activas</a:t>
            </a:r>
            <a:r>
              <a:rPr lang="en-US" sz="2000" dirty="0"/>
              <a:t> para </a:t>
            </a:r>
            <a:r>
              <a:rPr lang="en-US" sz="2000" dirty="0" err="1"/>
              <a:t>presentaciones</a:t>
            </a:r>
            <a:r>
              <a:rPr lang="en-US" sz="2000" dirty="0"/>
              <a:t> </a:t>
            </a:r>
            <a:r>
              <a:rPr lang="en-US" sz="2000" dirty="0" err="1"/>
              <a:t>en</a:t>
            </a:r>
            <a:r>
              <a:rPr lang="en-US" sz="2000" dirty="0"/>
              <a:t> </a:t>
            </a:r>
            <a:r>
              <a:rPr lang="en-US" sz="2000" dirty="0" err="1"/>
              <a:t>cada</a:t>
            </a:r>
            <a:r>
              <a:rPr lang="en-US" sz="2000" dirty="0"/>
              <a:t> </a:t>
            </a:r>
            <a:r>
              <a:rPr lang="en-US" sz="2000" dirty="0" err="1"/>
              <a:t>una</a:t>
            </a:r>
            <a:r>
              <a:rPr lang="en-US" sz="2000" dirty="0"/>
              <a:t> de </a:t>
            </a:r>
            <a:r>
              <a:rPr lang="en-US" sz="2000" dirty="0" err="1"/>
              <a:t>esas</a:t>
            </a:r>
            <a:r>
              <a:rPr lang="en-US" sz="2000" dirty="0"/>
              <a:t> </a:t>
            </a:r>
            <a:r>
              <a:rPr lang="en-US" sz="2000" dirty="0" err="1"/>
              <a:t>materias</a:t>
            </a:r>
            <a:r>
              <a:rPr lang="en-US" sz="2000" dirty="0"/>
              <a:t>.</a:t>
            </a:r>
          </a:p>
        </p:txBody>
      </p:sp>
      <p:pic>
        <p:nvPicPr>
          <p:cNvPr id="12" name="Picture 11" descr="Browse by subject list for 180 subject areas. Click on a subject to go to a list of Conferences and Papers Invited.">
            <a:extLst>
              <a:ext uri="{FF2B5EF4-FFF2-40B4-BE49-F238E27FC236}">
                <a16:creationId xmlns:a16="http://schemas.microsoft.com/office/drawing/2014/main" id="{9CDD1C02-AEE5-8D10-9E51-DFB2D2B03972}"/>
              </a:ext>
            </a:extLst>
          </p:cNvPr>
          <p:cNvPicPr>
            <a:picLocks noChangeAspect="1"/>
          </p:cNvPicPr>
          <p:nvPr/>
        </p:nvPicPr>
        <p:blipFill>
          <a:blip r:embed="rId3"/>
          <a:stretch>
            <a:fillRect/>
          </a:stretch>
        </p:blipFill>
        <p:spPr>
          <a:xfrm>
            <a:off x="4786538" y="1205703"/>
            <a:ext cx="6042681" cy="4446593"/>
          </a:xfrm>
          <a:prstGeom prst="rect">
            <a:avLst/>
          </a:prstGeom>
          <a:ln>
            <a:solidFill>
              <a:schemeClr val="tx1"/>
            </a:solidFill>
          </a:ln>
          <a:effectLst>
            <a:outerShdw blurRad="50800" dist="38100" dir="2700000" algn="tl" rotWithShape="0">
              <a:prstClr val="black">
                <a:alpha val="40000"/>
              </a:prstClr>
            </a:outerShdw>
          </a:effectLst>
        </p:spPr>
      </p:pic>
      <p:sp>
        <p:nvSpPr>
          <p:cNvPr id="15" name="Arrow: Left 14" descr="Arrow pointing to Knowledge Management subject.">
            <a:extLst>
              <a:ext uri="{FF2B5EF4-FFF2-40B4-BE49-F238E27FC236}">
                <a16:creationId xmlns:a16="http://schemas.microsoft.com/office/drawing/2014/main" id="{0A33D0F6-B702-7FCE-C1B9-76D0CDB861AB}"/>
              </a:ext>
            </a:extLst>
          </p:cNvPr>
          <p:cNvSpPr/>
          <p:nvPr/>
        </p:nvSpPr>
        <p:spPr>
          <a:xfrm>
            <a:off x="9514598" y="5211875"/>
            <a:ext cx="613317" cy="256478"/>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251282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p:txBody>
          <a:bodyPr/>
          <a:lstStyle/>
          <a:p>
            <a:r>
              <a:rPr lang="en-US" dirty="0" err="1">
                <a:solidFill>
                  <a:schemeClr val="tx1"/>
                </a:solidFill>
              </a:rPr>
              <a:t>Conferencias</a:t>
            </a:r>
            <a:r>
              <a:rPr lang="en-US" dirty="0">
                <a:solidFill>
                  <a:schemeClr val="tx1"/>
                </a:solidFill>
              </a:rPr>
              <a:t>– </a:t>
            </a:r>
            <a:r>
              <a:rPr lang="en-US" dirty="0" err="1">
                <a:solidFill>
                  <a:schemeClr val="tx1"/>
                </a:solidFill>
              </a:rPr>
              <a:t>Resultados</a:t>
            </a:r>
            <a:endParaRPr lang="en-US" dirty="0">
              <a:solidFill>
                <a:schemeClr val="tx1"/>
              </a:solidFill>
            </a:endParaRPr>
          </a:p>
        </p:txBody>
      </p:sp>
      <p:sp>
        <p:nvSpPr>
          <p:cNvPr id="3" name="TextBox 2">
            <a:extLst>
              <a:ext uri="{FF2B5EF4-FFF2-40B4-BE49-F238E27FC236}">
                <a16:creationId xmlns:a16="http://schemas.microsoft.com/office/drawing/2014/main" id="{5D1C9D98-CD31-A139-FF5E-08E64782A7A3}"/>
              </a:ext>
            </a:extLst>
          </p:cNvPr>
          <p:cNvSpPr txBox="1"/>
          <p:nvPr/>
        </p:nvSpPr>
        <p:spPr>
          <a:xfrm>
            <a:off x="5463540" y="2389638"/>
            <a:ext cx="2971800" cy="3405609"/>
          </a:xfrm>
          <a:prstGeom prst="rect">
            <a:avLst/>
          </a:prstGeom>
          <a:solidFill>
            <a:schemeClr val="bg1"/>
          </a:solidFill>
          <a:ln>
            <a:solidFill>
              <a:schemeClr val="accent2"/>
            </a:solidFill>
          </a:ln>
        </p:spPr>
        <p:txBody>
          <a:bodyPr wrap="square" rtlCol="0">
            <a:noAutofit/>
          </a:bodyPr>
          <a:lstStyle/>
          <a:p>
            <a:r>
              <a:rPr lang="en-US" dirty="0"/>
              <a:t>Sort by relevance, name, or event date. Filters for narrowing your results appear on the left and include Type, Submission Deadline, Keyword, and Country.</a:t>
            </a:r>
          </a:p>
          <a:p>
            <a:endParaRPr lang="en-US" dirty="0"/>
          </a:p>
          <a:p>
            <a:r>
              <a:rPr lang="en-US" dirty="0"/>
              <a:t>Clicking on the title of a result takes you to the Full details for the conference.</a:t>
            </a:r>
          </a:p>
        </p:txBody>
      </p:sp>
      <p:pic>
        <p:nvPicPr>
          <p:cNvPr id="22" name="Picture 21" descr="Results list with filters for narrowing results on the left and Sort option at the top of the page.">
            <a:extLst>
              <a:ext uri="{FF2B5EF4-FFF2-40B4-BE49-F238E27FC236}">
                <a16:creationId xmlns:a16="http://schemas.microsoft.com/office/drawing/2014/main" id="{FA173C70-8F2A-4DB5-1B92-536B26792EDA}"/>
              </a:ext>
            </a:extLst>
          </p:cNvPr>
          <p:cNvPicPr>
            <a:picLocks noChangeAspect="1"/>
          </p:cNvPicPr>
          <p:nvPr/>
        </p:nvPicPr>
        <p:blipFill>
          <a:blip r:embed="rId3"/>
          <a:stretch>
            <a:fillRect/>
          </a:stretch>
        </p:blipFill>
        <p:spPr>
          <a:xfrm>
            <a:off x="1491998" y="727718"/>
            <a:ext cx="7762958" cy="5477445"/>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descr="Sort options: Relevance, Name, Event Date soonest to latest, Event Date latest to soonest">
            <a:extLst>
              <a:ext uri="{FF2B5EF4-FFF2-40B4-BE49-F238E27FC236}">
                <a16:creationId xmlns:a16="http://schemas.microsoft.com/office/drawing/2014/main" id="{B008FAA7-BA71-9538-E340-B70CD530633C}"/>
              </a:ext>
            </a:extLst>
          </p:cNvPr>
          <p:cNvPicPr>
            <a:picLocks noChangeAspect="1"/>
          </p:cNvPicPr>
          <p:nvPr/>
        </p:nvPicPr>
        <p:blipFill>
          <a:blip r:embed="rId4"/>
          <a:stretch>
            <a:fillRect/>
          </a:stretch>
        </p:blipFill>
        <p:spPr>
          <a:xfrm>
            <a:off x="8536563" y="470281"/>
            <a:ext cx="2209914" cy="1149409"/>
          </a:xfrm>
          <a:prstGeom prst="rect">
            <a:avLst/>
          </a:prstGeom>
          <a:ln w="38100">
            <a:solidFill>
              <a:srgbClr val="B175E1"/>
            </a:solidFill>
          </a:ln>
        </p:spPr>
      </p:pic>
      <p:sp>
        <p:nvSpPr>
          <p:cNvPr id="14" name="Arrow: Left 13" descr="Arrow pointing to Type filter">
            <a:extLst>
              <a:ext uri="{FF2B5EF4-FFF2-40B4-BE49-F238E27FC236}">
                <a16:creationId xmlns:a16="http://schemas.microsoft.com/office/drawing/2014/main" id="{CD58AA71-AE49-BC29-0D10-460DD827D5E8}"/>
              </a:ext>
            </a:extLst>
          </p:cNvPr>
          <p:cNvSpPr/>
          <p:nvPr/>
        </p:nvSpPr>
        <p:spPr>
          <a:xfrm rot="10800000">
            <a:off x="777458" y="1902642"/>
            <a:ext cx="613317" cy="251885"/>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
        <p:nvSpPr>
          <p:cNvPr id="15" name="Arrow: Left 14" descr="Arrow pointing to Submission deadline filter">
            <a:extLst>
              <a:ext uri="{FF2B5EF4-FFF2-40B4-BE49-F238E27FC236}">
                <a16:creationId xmlns:a16="http://schemas.microsoft.com/office/drawing/2014/main" id="{FB6CE364-6788-598A-C002-AC1A0050CAD0}"/>
              </a:ext>
            </a:extLst>
          </p:cNvPr>
          <p:cNvSpPr/>
          <p:nvPr/>
        </p:nvSpPr>
        <p:spPr>
          <a:xfrm rot="10800000">
            <a:off x="777457" y="2474491"/>
            <a:ext cx="613317" cy="251885"/>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
        <p:nvSpPr>
          <p:cNvPr id="16" name="Arrow: Left 15" descr="Arrow pointing to Keyword filter">
            <a:extLst>
              <a:ext uri="{FF2B5EF4-FFF2-40B4-BE49-F238E27FC236}">
                <a16:creationId xmlns:a16="http://schemas.microsoft.com/office/drawing/2014/main" id="{A5F910E6-DF73-3240-F3E8-6CBF0944AA04}"/>
              </a:ext>
            </a:extLst>
          </p:cNvPr>
          <p:cNvSpPr/>
          <p:nvPr/>
        </p:nvSpPr>
        <p:spPr>
          <a:xfrm rot="10800000">
            <a:off x="777458" y="3466441"/>
            <a:ext cx="613317" cy="251885"/>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
        <p:nvSpPr>
          <p:cNvPr id="17" name="Arrow: Left 16" descr="Arrow pointing to Country filter">
            <a:extLst>
              <a:ext uri="{FF2B5EF4-FFF2-40B4-BE49-F238E27FC236}">
                <a16:creationId xmlns:a16="http://schemas.microsoft.com/office/drawing/2014/main" id="{1E7003DA-19F8-8B28-FDF1-0E0D9A313B36}"/>
              </a:ext>
            </a:extLst>
          </p:cNvPr>
          <p:cNvSpPr/>
          <p:nvPr/>
        </p:nvSpPr>
        <p:spPr>
          <a:xfrm rot="10800000">
            <a:off x="777458" y="5300323"/>
            <a:ext cx="613317" cy="251885"/>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cxnSp>
        <p:nvCxnSpPr>
          <p:cNvPr id="20" name="Straight Arrow Connector 19">
            <a:extLst>
              <a:ext uri="{FF2B5EF4-FFF2-40B4-BE49-F238E27FC236}">
                <a16:creationId xmlns:a16="http://schemas.microsoft.com/office/drawing/2014/main" id="{836083B3-BEFC-3530-7744-27AF1FCB2049}"/>
              </a:ext>
              <a:ext uri="{C183D7F6-B498-43B3-948B-1728B52AA6E4}">
                <adec:decorative xmlns:adec="http://schemas.microsoft.com/office/drawing/2017/decorative" val="1"/>
              </a:ext>
            </a:extLst>
          </p:cNvPr>
          <p:cNvCxnSpPr>
            <a:cxnSpLocks/>
          </p:cNvCxnSpPr>
          <p:nvPr/>
        </p:nvCxnSpPr>
        <p:spPr>
          <a:xfrm flipV="1">
            <a:off x="4876800" y="1150457"/>
            <a:ext cx="3558540" cy="807883"/>
          </a:xfrm>
          <a:prstGeom prst="straightConnector1">
            <a:avLst/>
          </a:prstGeom>
          <a:ln w="38100">
            <a:solidFill>
              <a:srgbClr val="B175E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87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38DA11-CBC9-F5ED-433A-11B6803E3C5F}"/>
              </a:ext>
            </a:extLst>
          </p:cNvPr>
          <p:cNvSpPr txBox="1"/>
          <p:nvPr/>
        </p:nvSpPr>
        <p:spPr>
          <a:xfrm>
            <a:off x="1412929" y="1422400"/>
            <a:ext cx="3962400" cy="4267201"/>
          </a:xfrm>
          <a:prstGeom prst="rect">
            <a:avLst/>
          </a:prstGeom>
          <a:solidFill>
            <a:schemeClr val="bg1"/>
          </a:solidFill>
          <a:ln>
            <a:solidFill>
              <a:schemeClr val="accent2"/>
            </a:solidFill>
          </a:ln>
        </p:spPr>
        <p:txBody>
          <a:bodyPr wrap="square" rtlCol="0">
            <a:noAutofit/>
          </a:bodyPr>
          <a:lstStyle/>
          <a:p>
            <a:r>
              <a:rPr lang="en-US" dirty="0"/>
              <a:t>In the result, the header will contain details such as the Event Date, Manuscript Submission Deadline as well as days left to submit, and Website for the Conference. </a:t>
            </a:r>
            <a:endParaRPr lang="en-US" dirty="0">
              <a:cs typeface="Calibri"/>
            </a:endParaRPr>
          </a:p>
          <a:p>
            <a:endParaRPr lang="en-US" dirty="0"/>
          </a:p>
          <a:p>
            <a:r>
              <a:rPr lang="en-US" dirty="0"/>
              <a:t>Additional information includes Conference Name, Organizers, Language, Eligibility, Conference Location, Conference Country, All important dates and timelines, Keywords, Topics, Specifications, Submission Guidelines, and Website link.</a:t>
            </a:r>
          </a:p>
        </p:txBody>
      </p:sp>
      <p:pic>
        <p:nvPicPr>
          <p:cNvPr id="8" name="Picture 7">
            <a:extLst>
              <a:ext uri="{FF2B5EF4-FFF2-40B4-BE49-F238E27FC236}">
                <a16:creationId xmlns:a16="http://schemas.microsoft.com/office/drawing/2014/main" id="{5A68BAF6-214C-40B6-FB69-E97E825B2A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0864" y="857969"/>
            <a:ext cx="5468936" cy="509039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a:xfrm>
            <a:off x="550864" y="335619"/>
            <a:ext cx="8281986" cy="251885"/>
          </a:xfrm>
        </p:spPr>
        <p:txBody>
          <a:bodyPr/>
          <a:lstStyle/>
          <a:p>
            <a:r>
              <a:rPr lang="en-US" dirty="0" err="1">
                <a:solidFill>
                  <a:schemeClr val="tx1"/>
                </a:solidFill>
              </a:rPr>
              <a:t>Conferencias</a:t>
            </a:r>
            <a:r>
              <a:rPr lang="en-US" dirty="0">
                <a:solidFill>
                  <a:schemeClr val="tx1"/>
                </a:solidFill>
              </a:rPr>
              <a:t> - </a:t>
            </a:r>
            <a:r>
              <a:rPr lang="en-US" dirty="0" err="1">
                <a:solidFill>
                  <a:schemeClr val="tx1"/>
                </a:solidFill>
              </a:rPr>
              <a:t>Resultados</a:t>
            </a:r>
            <a:endParaRPr lang="en-US" dirty="0">
              <a:solidFill>
                <a:schemeClr val="tx1"/>
              </a:solidFill>
            </a:endParaRPr>
          </a:p>
        </p:txBody>
      </p:sp>
      <p:pic>
        <p:nvPicPr>
          <p:cNvPr id="10" name="Picture 9">
            <a:extLst>
              <a:ext uri="{FF2B5EF4-FFF2-40B4-BE49-F238E27FC236}">
                <a16:creationId xmlns:a16="http://schemas.microsoft.com/office/drawing/2014/main" id="{AD69F121-9F75-AEC7-CAFC-FEA5B301BB5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59534" y="2320006"/>
            <a:ext cx="6081602" cy="4267201"/>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E6A9B47B-60F8-3DDE-C397-759280F8921F}"/>
              </a:ext>
              <a:ext uri="{C183D7F6-B498-43B3-948B-1728B52AA6E4}">
                <adec:decorative xmlns:adec="http://schemas.microsoft.com/office/drawing/2017/decorative" val="1"/>
              </a:ext>
            </a:extLst>
          </p:cNvPr>
          <p:cNvSpPr/>
          <p:nvPr/>
        </p:nvSpPr>
        <p:spPr>
          <a:xfrm>
            <a:off x="647700" y="2028825"/>
            <a:ext cx="581025" cy="291181"/>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393524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p:txBody>
          <a:bodyPr/>
          <a:lstStyle/>
          <a:p>
            <a:r>
              <a:rPr lang="en-US" dirty="0" err="1">
                <a:solidFill>
                  <a:schemeClr val="tx1"/>
                </a:solidFill>
              </a:rPr>
              <a:t>Conferencias</a:t>
            </a:r>
            <a:r>
              <a:rPr lang="en-US" dirty="0">
                <a:solidFill>
                  <a:schemeClr val="tx1"/>
                </a:solidFill>
              </a:rPr>
              <a:t> – Búsqueda </a:t>
            </a:r>
            <a:r>
              <a:rPr lang="en-US" dirty="0" err="1">
                <a:solidFill>
                  <a:schemeClr val="tx1"/>
                </a:solidFill>
              </a:rPr>
              <a:t>básica</a:t>
            </a:r>
            <a:endParaRPr lang="en-US" dirty="0">
              <a:solidFill>
                <a:schemeClr val="tx1"/>
              </a:solidFill>
            </a:endParaRPr>
          </a:p>
        </p:txBody>
      </p:sp>
      <p:sp>
        <p:nvSpPr>
          <p:cNvPr id="3" name="TextBox 2">
            <a:extLst>
              <a:ext uri="{FF2B5EF4-FFF2-40B4-BE49-F238E27FC236}">
                <a16:creationId xmlns:a16="http://schemas.microsoft.com/office/drawing/2014/main" id="{FDF9E8CC-BC9D-C242-FB2E-5130FA97A4B3}"/>
              </a:ext>
            </a:extLst>
          </p:cNvPr>
          <p:cNvSpPr txBox="1"/>
          <p:nvPr/>
        </p:nvSpPr>
        <p:spPr>
          <a:xfrm>
            <a:off x="2794000" y="2603500"/>
            <a:ext cx="7251700" cy="1193800"/>
          </a:xfrm>
          <a:prstGeom prst="rect">
            <a:avLst/>
          </a:prstGeom>
          <a:solidFill>
            <a:schemeClr val="bg1"/>
          </a:solidFill>
          <a:ln>
            <a:solidFill>
              <a:schemeClr val="accent2"/>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Keyword Search above Browse by Subject will search keywords throughout the entries of conferences and publishing opportunities.</a:t>
            </a:r>
          </a:p>
        </p:txBody>
      </p:sp>
      <p:pic>
        <p:nvPicPr>
          <p:cNvPr id="12" name="Picture 11">
            <a:extLst>
              <a:ext uri="{FF2B5EF4-FFF2-40B4-BE49-F238E27FC236}">
                <a16:creationId xmlns:a16="http://schemas.microsoft.com/office/drawing/2014/main" id="{916D5F13-23CD-5DA5-A0F8-2DFE3679B1D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2409" y="2075708"/>
            <a:ext cx="10792133" cy="1950247"/>
          </a:xfrm>
          <a:prstGeom prst="rect">
            <a:avLst/>
          </a:prstGeom>
          <a:ln>
            <a:solidFill>
              <a:schemeClr val="tx1"/>
            </a:solidFill>
          </a:ln>
          <a:effectLst>
            <a:outerShdw blurRad="50800" dist="38100" dir="2700000" algn="tl" rotWithShape="0">
              <a:prstClr val="black">
                <a:alpha val="40000"/>
              </a:prstClr>
            </a:outerShdw>
          </a:effectLst>
        </p:spPr>
      </p:pic>
      <p:sp>
        <p:nvSpPr>
          <p:cNvPr id="10" name="Arrow: Left 9">
            <a:extLst>
              <a:ext uri="{FF2B5EF4-FFF2-40B4-BE49-F238E27FC236}">
                <a16:creationId xmlns:a16="http://schemas.microsoft.com/office/drawing/2014/main" id="{7F45D420-9E79-05F7-0FB2-F42DE07A34A5}"/>
              </a:ext>
              <a:ext uri="{C183D7F6-B498-43B3-948B-1728B52AA6E4}">
                <adec:decorative xmlns:adec="http://schemas.microsoft.com/office/drawing/2017/decorative" val="1"/>
              </a:ext>
            </a:extLst>
          </p:cNvPr>
          <p:cNvSpPr/>
          <p:nvPr/>
        </p:nvSpPr>
        <p:spPr>
          <a:xfrm rot="5400000">
            <a:off x="1195391" y="3740627"/>
            <a:ext cx="895865" cy="272611"/>
          </a:xfrm>
          <a:prstGeom prst="leftArrow">
            <a:avLst/>
          </a:prstGeom>
          <a:solidFill>
            <a:srgbClr val="B175E1"/>
          </a:solidFill>
          <a:ln>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63892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a:xfrm>
            <a:off x="550864" y="335619"/>
            <a:ext cx="8281986" cy="251885"/>
          </a:xfrm>
        </p:spPr>
        <p:txBody>
          <a:bodyPr/>
          <a:lstStyle/>
          <a:p>
            <a:r>
              <a:rPr lang="es-ES" dirty="0">
                <a:solidFill>
                  <a:schemeClr val="tx1"/>
                </a:solidFill>
              </a:rPr>
              <a:t>Conferencias – Búsqueda avanzada de palabras clave</a:t>
            </a:r>
            <a:endParaRPr lang="en-US" dirty="0">
              <a:solidFill>
                <a:schemeClr val="tx1"/>
              </a:solidFill>
            </a:endParaRPr>
          </a:p>
        </p:txBody>
      </p:sp>
      <p:pic>
        <p:nvPicPr>
          <p:cNvPr id="8" name="Picture 7" descr="Main Conferences and publishing opportunities search bar with link to Advanced Search underneath">
            <a:extLst>
              <a:ext uri="{FF2B5EF4-FFF2-40B4-BE49-F238E27FC236}">
                <a16:creationId xmlns:a16="http://schemas.microsoft.com/office/drawing/2014/main" id="{B3F2FF24-F779-1115-20CC-4FC06F21D04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14974" y="1930256"/>
            <a:ext cx="11162052" cy="1950247"/>
          </a:xfrm>
          <a:prstGeom prst="rect">
            <a:avLst/>
          </a:prstGeom>
          <a:ln>
            <a:solidFill>
              <a:schemeClr val="tx1"/>
            </a:solidFill>
          </a:ln>
          <a:effectLst>
            <a:outerShdw blurRad="50800" dist="38100" dir="2700000" algn="tl" rotWithShape="0">
              <a:prstClr val="black">
                <a:alpha val="40000"/>
              </a:prstClr>
            </a:outerShdw>
          </a:effectLst>
        </p:spPr>
      </p:pic>
      <p:sp>
        <p:nvSpPr>
          <p:cNvPr id="12" name="Rectangle 11" descr="Link to Advanced Search">
            <a:extLst>
              <a:ext uri="{FF2B5EF4-FFF2-40B4-BE49-F238E27FC236}">
                <a16:creationId xmlns:a16="http://schemas.microsoft.com/office/drawing/2014/main" id="{25A31838-1522-FC9C-B5E3-118531415803}"/>
              </a:ext>
            </a:extLst>
          </p:cNvPr>
          <p:cNvSpPr/>
          <p:nvPr/>
        </p:nvSpPr>
        <p:spPr>
          <a:xfrm>
            <a:off x="9084013" y="3429000"/>
            <a:ext cx="2154458" cy="343215"/>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4160016632"/>
      </p:ext>
    </p:extLst>
  </p:cSld>
  <p:clrMapOvr>
    <a:masterClrMapping/>
  </p:clrMapOvr>
</p:sld>
</file>

<file path=ppt/theme/theme1.xml><?xml version="1.0" encoding="utf-8"?>
<a:theme xmlns:a="http://schemas.openxmlformats.org/drawingml/2006/main" name="Title Layouts - Light">
  <a:themeElements>
    <a:clrScheme name="Custom 48">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B4979305-3193-4111-8FAB-2532C0C5D5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hatisthis xmlns="b33fb305-ec14-43b8-b2b2-d706282d6dcf" xsi:nil="true"/>
    <_ip_UnifiedCompliancePolicyUIAction xmlns="http://schemas.microsoft.com/sharepoint/v3" xsi:nil="true"/>
    <_ip_UnifiedCompliancePolicyProperties xmlns="http://schemas.microsoft.com/sharepoint/v3" xsi:nil="true"/>
    <Info_x0020_Type xmlns="b33fb305-ec14-43b8-b2b2-d706282d6dcf">FAQ</Info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1D0AF479406F45BF573A9AAE445DAE" ma:contentTypeVersion="12" ma:contentTypeDescription="Create a new document." ma:contentTypeScope="" ma:versionID="435362ecf3ef0cd242cd5daab1104a22">
  <xsd:schema xmlns:xsd="http://www.w3.org/2001/XMLSchema" xmlns:xs="http://www.w3.org/2001/XMLSchema" xmlns:p="http://schemas.microsoft.com/office/2006/metadata/properties" xmlns:ns1="http://schemas.microsoft.com/sharepoint/v3" xmlns:ns2="b33fb305-ec14-43b8-b2b2-d706282d6dcf" xmlns:ns3="4f964b53-cc1b-4d92-99fd-493b914cac49" xmlns:ns4="df356b8c-57c8-4aea-a014-85342c89273d" targetNamespace="http://schemas.microsoft.com/office/2006/metadata/properties" ma:root="true" ma:fieldsID="55d63482e69974b77ab1e1dc78dd506a" ns1:_="" ns2:_="" ns3:_="" ns4:_="">
    <xsd:import namespace="http://schemas.microsoft.com/sharepoint/v3"/>
    <xsd:import namespace="b33fb305-ec14-43b8-b2b2-d706282d6dcf"/>
    <xsd:import namespace="4f964b53-cc1b-4d92-99fd-493b914cac49"/>
    <xsd:import namespace="df356b8c-57c8-4aea-a014-85342c89273d"/>
    <xsd:element name="properties">
      <xsd:complexType>
        <xsd:sequence>
          <xsd:element name="documentManagement">
            <xsd:complexType>
              <xsd:all>
                <xsd:element ref="ns2:MediaServiceMetadata" minOccurs="0"/>
                <xsd:element ref="ns2:MediaServiceFastMetadata" minOccurs="0"/>
                <xsd:element ref="ns2:Info_x0020_Type"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whatisthis" minOccurs="0"/>
                <xsd:element ref="ns2:MediaLengthInSeconds" minOccurs="0"/>
                <xsd:element ref="ns4: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3fb305-ec14-43b8-b2b2-d706282d6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Info_x0020_Type" ma:index="10" nillable="true" ma:displayName="Info Type" ma:default="FAQ" ma:format="Dropdown" ma:internalName="Info_x0020_Type">
      <xsd:simpleType>
        <xsd:restriction base="dms:Choice">
          <xsd:enumeration value="FAQ"/>
          <xsd:enumeration value="Process"/>
          <xsd:enumeration value="Procedure"/>
          <xsd:enumeration value="Template"/>
          <xsd:enumeration value="Other"/>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whatisthis" ma:index="18" nillable="true" ma:displayName="what is this" ma:format="Dropdown" ma:internalName="whatisthis">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964b53-cc1b-4d92-99fd-493b914cac4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356b8c-57c8-4aea-a014-85342c89273d" elementFormDefault="qualified">
    <xsd:import namespace="http://schemas.microsoft.com/office/2006/documentManagement/types"/>
    <xsd:import namespace="http://schemas.microsoft.com/office/infopath/2007/PartnerControls"/>
    <xsd:element name="MediaServiceDateTaken" ma:index="2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707030-CD46-4873-9099-A1E166734A8E}">
  <ds:schemaRefs>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d970c9ed-be0d-4385-ae12-bba36a1d31bb"/>
    <ds:schemaRef ds:uri="cec4d0f3-197b-4313-9bcc-a9a9b4711ab2"/>
    <ds:schemaRef ds:uri="http://schemas.microsoft.com/office/2006/metadata/properties"/>
    <ds:schemaRef ds:uri="5650b790-60e1-4432-809b-777e6a0c1b74"/>
    <ds:schemaRef ds:uri="4bf50d36-b4d6-4447-95ee-bf5963295ffe"/>
    <ds:schemaRef ds:uri="b33fb305-ec14-43b8-b2b2-d706282d6dcf"/>
    <ds:schemaRef ds:uri="http://schemas.microsoft.com/sharepoint/v3"/>
  </ds:schemaRefs>
</ds:datastoreItem>
</file>

<file path=customXml/itemProps2.xml><?xml version="1.0" encoding="utf-8"?>
<ds:datastoreItem xmlns:ds="http://schemas.openxmlformats.org/officeDocument/2006/customXml" ds:itemID="{0E93F8A2-FF3B-43B7-AFC7-99FDC94C85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3fb305-ec14-43b8-b2b2-d706282d6dcf"/>
    <ds:schemaRef ds:uri="4f964b53-cc1b-4d92-99fd-493b914cac49"/>
    <ds:schemaRef ds:uri="df356b8c-57c8-4aea-a014-85342c8927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D91B9C-4E38-40A3-AA2F-E796D8728082}">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Template>
  <TotalTime>2648</TotalTime>
  <Words>1682</Words>
  <Application>Microsoft Office PowerPoint</Application>
  <PresentationFormat>Widescreen</PresentationFormat>
  <Paragraphs>113</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Avenir Next LT Pro</vt:lpstr>
      <vt:lpstr>Avenir Next LT Pro Demi</vt:lpstr>
      <vt:lpstr>Calibri</vt:lpstr>
      <vt:lpstr>Wingdings</vt:lpstr>
      <vt:lpstr>Title Layouts - Light</vt:lpstr>
      <vt:lpstr>Conferencias, ponencias invitadas y subvenciones concedidas en Pivot-RP</vt:lpstr>
      <vt:lpstr>Objetivos de la sesión</vt:lpstr>
      <vt:lpstr>Acceso a conferencias y subvenciones otorgadas</vt:lpstr>
      <vt:lpstr>Conferencias y ponencias invitadas</vt:lpstr>
      <vt:lpstr>Buscar por tema</vt:lpstr>
      <vt:lpstr>Conferencias– Resultados</vt:lpstr>
      <vt:lpstr>Conferencias - Resultados</vt:lpstr>
      <vt:lpstr>Conferencias – Búsqueda básica</vt:lpstr>
      <vt:lpstr>Conferencias – Búsqueda avanzada de palabras clave</vt:lpstr>
      <vt:lpstr>Opciones de búsqueda avanzada</vt:lpstr>
      <vt:lpstr>Subvenciones concedidas</vt:lpstr>
      <vt:lpstr>Subvenciones concedidas - Navegar</vt:lpstr>
      <vt:lpstr>Subvenciones concedidas – Examinar los resultados</vt:lpstr>
      <vt:lpstr>Subvenciones concedidas – Detalles completos</vt:lpstr>
      <vt:lpstr>Subvenciones concedidas – Búsqueda de palabras clave</vt:lpstr>
      <vt:lpstr>Subvenciones concedidas – Resultados de palabras clave</vt:lpstr>
      <vt:lpstr>Subvenciones concedidas – Búsqueda avanzada</vt:lpstr>
      <vt:lpstr>Subvenciones concedidas – Opciones de búsqueda avanzada</vt:lpstr>
      <vt:lpstr>Demo</vt:lpstr>
      <vt:lpstr>Summary</vt:lpstr>
      <vt:lpstr>Soporte, Capacitación y Documentación</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Richio</dc:creator>
  <cp:lastModifiedBy>Angelica Bermudez</cp:lastModifiedBy>
  <cp:revision>13</cp:revision>
  <dcterms:created xsi:type="dcterms:W3CDTF">2023-05-05T16:37:28Z</dcterms:created>
  <dcterms:modified xsi:type="dcterms:W3CDTF">2023-12-28T19:09:39Z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0x0101003D8FB48B65561241B9301ACF99A62021</vt:lpwstr>
  </property>
  <property fmtid="{D5CDD505-2E9C-101B-9397-08002B2CF9AE}" pid="3" name="MediaServiceImageTags">
    <vt:lpwstr/>
  </property>
</Properties>
</file>